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70" r:id="rId4"/>
    <p:sldId id="264" r:id="rId5"/>
    <p:sldId id="266" r:id="rId6"/>
    <p:sldId id="265" r:id="rId7"/>
    <p:sldId id="304" r:id="rId8"/>
    <p:sldId id="305" r:id="rId9"/>
    <p:sldId id="269" r:id="rId10"/>
    <p:sldId id="280" r:id="rId11"/>
    <p:sldId id="309" r:id="rId12"/>
    <p:sldId id="282" r:id="rId13"/>
    <p:sldId id="306" r:id="rId14"/>
    <p:sldId id="307" r:id="rId15"/>
    <p:sldId id="308" r:id="rId16"/>
    <p:sldId id="310" r:id="rId17"/>
    <p:sldId id="314" r:id="rId18"/>
    <p:sldId id="312" r:id="rId19"/>
    <p:sldId id="313" r:id="rId20"/>
    <p:sldId id="296" r:id="rId21"/>
    <p:sldId id="271" r:id="rId22"/>
    <p:sldId id="285" r:id="rId23"/>
    <p:sldId id="300" r:id="rId24"/>
    <p:sldId id="292" r:id="rId25"/>
    <p:sldId id="293" r:id="rId26"/>
    <p:sldId id="286" r:id="rId27"/>
    <p:sldId id="294" r:id="rId28"/>
    <p:sldId id="272" r:id="rId29"/>
    <p:sldId id="288" r:id="rId30"/>
    <p:sldId id="315" r:id="rId31"/>
    <p:sldId id="316" r:id="rId32"/>
    <p:sldId id="319" r:id="rId33"/>
    <p:sldId id="320" r:id="rId34"/>
    <p:sldId id="273" r:id="rId35"/>
    <p:sldId id="291" r:id="rId36"/>
    <p:sldId id="302" r:id="rId37"/>
    <p:sldId id="274" r:id="rId38"/>
    <p:sldId id="299" r:id="rId39"/>
    <p:sldId id="301" r:id="rId40"/>
    <p:sldId id="27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DF460306-5D63-4F32-9160-A943029269D9}">
          <p14:sldIdLst>
            <p14:sldId id="256"/>
          </p14:sldIdLst>
        </p14:section>
        <p14:section name="Introduction" id="{A5F31D03-5792-4FB7-A8F7-2003FD2834F8}">
          <p14:sldIdLst>
            <p14:sldId id="257"/>
          </p14:sldIdLst>
        </p14:section>
        <p14:section name="Contexte général" id="{95761382-AC8E-4CA2-BF03-7AB8549BA936}">
          <p14:sldIdLst>
            <p14:sldId id="270"/>
            <p14:sldId id="264"/>
            <p14:sldId id="266"/>
            <p14:sldId id="265"/>
            <p14:sldId id="304"/>
            <p14:sldId id="305"/>
          </p14:sldIdLst>
        </p14:section>
        <p14:section name="Spécification des besoins" id="{8C96D5FF-573F-4589-8445-400925127E16}">
          <p14:sldIdLst>
            <p14:sldId id="269"/>
            <p14:sldId id="280"/>
            <p14:sldId id="309"/>
            <p14:sldId id="282"/>
            <p14:sldId id="306"/>
            <p14:sldId id="307"/>
            <p14:sldId id="308"/>
            <p14:sldId id="310"/>
            <p14:sldId id="314"/>
            <p14:sldId id="312"/>
            <p14:sldId id="313"/>
            <p14:sldId id="296"/>
          </p14:sldIdLst>
        </p14:section>
        <p14:section name="Conception" id="{2B90D626-E9A1-4E59-B062-4A86664EB21C}">
          <p14:sldIdLst>
            <p14:sldId id="271"/>
            <p14:sldId id="285"/>
            <p14:sldId id="300"/>
            <p14:sldId id="292"/>
            <p14:sldId id="293"/>
            <p14:sldId id="286"/>
            <p14:sldId id="294"/>
          </p14:sldIdLst>
        </p14:section>
        <p14:section name="Réalisation" id="{0B98900C-E8F1-4149-9704-E8575E6D8D19}">
          <p14:sldIdLst>
            <p14:sldId id="272"/>
            <p14:sldId id="288"/>
            <p14:sldId id="315"/>
            <p14:sldId id="316"/>
            <p14:sldId id="319"/>
            <p14:sldId id="320"/>
          </p14:sldIdLst>
        </p14:section>
        <p14:section name="Contraintes" id="{4CC6E01A-54BA-42D7-A73B-135BE55E0002}">
          <p14:sldIdLst>
            <p14:sldId id="273"/>
            <p14:sldId id="291"/>
            <p14:sldId id="302"/>
          </p14:sldIdLst>
        </p14:section>
        <p14:section name="Conclusion et perspectives" id="{5B68F4DD-E48C-4A5F-8EEA-F7998BADDD75}">
          <p14:sldIdLst>
            <p14:sldId id="274"/>
            <p14:sldId id="299"/>
            <p14:sldId id="301"/>
            <p14:sldId id="279"/>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hab Ben Rhouma" initials="RBR" lastIdx="1" clrIdx="0">
    <p:extLst>
      <p:ext uri="{19B8F6BF-5375-455C-9EA6-DF929625EA0E}">
        <p15:presenceInfo xmlns:p15="http://schemas.microsoft.com/office/powerpoint/2012/main" userId="2d4c3c8602752e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A55D10"/>
    <a:srgbClr val="F07F09"/>
    <a:srgbClr val="185173"/>
    <a:srgbClr val="5A595A"/>
    <a:srgbClr val="321D04"/>
    <a:srgbClr val="F7C38C"/>
    <a:srgbClr val="EFB263"/>
    <a:srgbClr val="EF8E21"/>
    <a:srgbClr val="CE79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42785" autoAdjust="0"/>
  </p:normalViewPr>
  <p:slideViewPr>
    <p:cSldViewPr snapToGrid="0">
      <p:cViewPr>
        <p:scale>
          <a:sx n="66" d="100"/>
          <a:sy n="66" d="100"/>
        </p:scale>
        <p:origin x="668" y="-864"/>
      </p:cViewPr>
      <p:guideLst>
        <p:guide orient="horz" pos="2183"/>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7CD45-EC0D-4851-BF54-D071FDE2FE75}" type="doc">
      <dgm:prSet loTypeId="urn:microsoft.com/office/officeart/2008/layout/VerticalCurvedList" loCatId="list" qsTypeId="urn:microsoft.com/office/officeart/2005/8/quickstyle/3d3" qsCatId="3D" csTypeId="urn:microsoft.com/office/officeart/2005/8/colors/accent1_4" csCatId="accent1" phldr="1"/>
      <dgm:spPr/>
      <dgm:t>
        <a:bodyPr/>
        <a:lstStyle/>
        <a:p>
          <a:endParaRPr lang="en-US"/>
        </a:p>
      </dgm:t>
    </dgm:pt>
    <dgm:pt modelId="{B4B7CF3E-D105-48E3-A59E-1ADBA20C7261}">
      <dgm:prSet phldrT="[Text]" custT="1"/>
      <dgm:spPr>
        <a:solidFill>
          <a:srgbClr val="A25F0E"/>
        </a:solidFill>
      </dgm:spPr>
      <dgm:t>
        <a:bodyPr/>
        <a:lstStyle/>
        <a:p>
          <a:r>
            <a:rPr lang="fr-FR" sz="2400" dirty="0"/>
            <a:t> Solution proposée</a:t>
          </a:r>
          <a:endParaRPr lang="en-US" sz="2400" dirty="0"/>
        </a:p>
      </dgm:t>
    </dgm:pt>
    <dgm:pt modelId="{97CD7927-09C7-4E7A-B795-0E9B6B54A272}" type="parTrans" cxnId="{DF16FED7-7876-4BA5-B70B-1ABD9106D96D}">
      <dgm:prSet/>
      <dgm:spPr/>
      <dgm:t>
        <a:bodyPr/>
        <a:lstStyle/>
        <a:p>
          <a:endParaRPr lang="en-US" sz="1200"/>
        </a:p>
      </dgm:t>
    </dgm:pt>
    <dgm:pt modelId="{5279B2F5-36B7-46EF-8FFC-1F9CA5705AA9}" type="sibTrans" cxnId="{DF16FED7-7876-4BA5-B70B-1ABD9106D96D}">
      <dgm:prSet/>
      <dgm:spPr/>
      <dgm:t>
        <a:bodyPr/>
        <a:lstStyle/>
        <a:p>
          <a:endParaRPr lang="en-US" sz="1200"/>
        </a:p>
      </dgm:t>
    </dgm:pt>
    <dgm:pt modelId="{96BB562D-3C67-4AA3-BFDE-07FBB59D6348}">
      <dgm:prSet phldrT="[Text]" custT="1"/>
      <dgm:spPr>
        <a:solidFill>
          <a:srgbClr val="CC7812"/>
        </a:solidFill>
      </dgm:spPr>
      <dgm:t>
        <a:bodyPr/>
        <a:lstStyle/>
        <a:p>
          <a:r>
            <a:rPr lang="fr-FR" sz="2400" dirty="0"/>
            <a:t> Détection d’objet</a:t>
          </a:r>
          <a:endParaRPr lang="en-US" sz="2400" dirty="0"/>
        </a:p>
      </dgm:t>
    </dgm:pt>
    <dgm:pt modelId="{4F6C1911-D124-47A0-AE4B-438A37D2588A}" type="parTrans" cxnId="{8A08B791-891C-44A2-AC00-CA6C3588152F}">
      <dgm:prSet/>
      <dgm:spPr/>
      <dgm:t>
        <a:bodyPr/>
        <a:lstStyle/>
        <a:p>
          <a:endParaRPr lang="en-US" sz="1200"/>
        </a:p>
      </dgm:t>
    </dgm:pt>
    <dgm:pt modelId="{05DB359C-23C8-409B-A48D-91B2AEBDD879}" type="sibTrans" cxnId="{8A08B791-891C-44A2-AC00-CA6C3588152F}">
      <dgm:prSet/>
      <dgm:spPr/>
      <dgm:t>
        <a:bodyPr/>
        <a:lstStyle/>
        <a:p>
          <a:endParaRPr lang="en-US" sz="1200"/>
        </a:p>
      </dgm:t>
    </dgm:pt>
    <dgm:pt modelId="{D19B3163-AEB0-4425-938A-493857F595FA}">
      <dgm:prSet phldrT="[Text]" custT="1"/>
      <dgm:spPr>
        <a:solidFill>
          <a:srgbClr val="EC9020"/>
        </a:solidFill>
      </dgm:spPr>
      <dgm:t>
        <a:bodyPr/>
        <a:lstStyle/>
        <a:p>
          <a:r>
            <a:rPr lang="en-US" sz="2400" dirty="0"/>
            <a:t> </a:t>
          </a:r>
          <a:r>
            <a:rPr lang="fr-FR" sz="2400" dirty="0"/>
            <a:t>Implémentation et évaluation</a:t>
          </a:r>
          <a:r>
            <a:rPr lang="en-US" sz="2400" dirty="0"/>
            <a:t> </a:t>
          </a:r>
        </a:p>
      </dgm:t>
    </dgm:pt>
    <dgm:pt modelId="{3F08C36F-AA7A-497C-9E70-A685A0BF5E20}" type="parTrans" cxnId="{EF0A77C3-09D3-4EFF-AE2F-DDEB5E3F0263}">
      <dgm:prSet/>
      <dgm:spPr/>
      <dgm:t>
        <a:bodyPr/>
        <a:lstStyle/>
        <a:p>
          <a:endParaRPr lang="en-US" sz="1200"/>
        </a:p>
      </dgm:t>
    </dgm:pt>
    <dgm:pt modelId="{96C42B1C-5CDC-49BD-9237-B7A5120AE334}" type="sibTrans" cxnId="{EF0A77C3-09D3-4EFF-AE2F-DDEB5E3F0263}">
      <dgm:prSet/>
      <dgm:spPr/>
      <dgm:t>
        <a:bodyPr/>
        <a:lstStyle/>
        <a:p>
          <a:endParaRPr lang="en-US" sz="1200"/>
        </a:p>
      </dgm:t>
    </dgm:pt>
    <dgm:pt modelId="{B0996DFD-80A5-4744-8AE4-887432F0764E}">
      <dgm:prSet phldrT="[Text]" custT="1"/>
      <dgm:spPr>
        <a:solidFill>
          <a:srgbClr val="F5C58B"/>
        </a:solidFill>
      </dgm:spPr>
      <dgm:t>
        <a:bodyPr/>
        <a:lstStyle/>
        <a:p>
          <a:r>
            <a:rPr lang="fr-FR" sz="2400" dirty="0"/>
            <a:t> Conclusion et perspectives</a:t>
          </a:r>
          <a:endParaRPr lang="en-US" sz="2400" dirty="0"/>
        </a:p>
      </dgm:t>
    </dgm:pt>
    <dgm:pt modelId="{03C5A05C-FBC1-4261-BD89-4A8EA11C2C24}" type="parTrans" cxnId="{E3E2E645-DB35-43D8-B692-6F00DB5B3A2E}">
      <dgm:prSet/>
      <dgm:spPr/>
      <dgm:t>
        <a:bodyPr/>
        <a:lstStyle/>
        <a:p>
          <a:endParaRPr lang="en-US" sz="1200"/>
        </a:p>
      </dgm:t>
    </dgm:pt>
    <dgm:pt modelId="{AE504675-AA92-4E17-91CD-B8FA328F7609}" type="sibTrans" cxnId="{E3E2E645-DB35-43D8-B692-6F00DB5B3A2E}">
      <dgm:prSet/>
      <dgm:spPr/>
      <dgm:t>
        <a:bodyPr/>
        <a:lstStyle/>
        <a:p>
          <a:endParaRPr lang="en-US" sz="1200"/>
        </a:p>
      </dgm:t>
    </dgm:pt>
    <dgm:pt modelId="{4E9D06DA-3284-4A22-B4C0-3A62CE0F6A91}">
      <dgm:prSet phldrT="[Text]" custT="1"/>
      <dgm:spPr>
        <a:solidFill>
          <a:schemeClr val="accent1">
            <a:lumMod val="50000"/>
          </a:schemeClr>
        </a:solidFill>
      </dgm:spPr>
      <dgm:t>
        <a:bodyPr/>
        <a:lstStyle/>
        <a:p>
          <a:r>
            <a:rPr lang="fr-FR" sz="2400" b="0" dirty="0">
              <a:solidFill>
                <a:schemeClr val="bg1"/>
              </a:solidFill>
            </a:rPr>
            <a:t> Contexte général et problématique</a:t>
          </a:r>
          <a:endParaRPr lang="en-US" sz="2400" b="0" dirty="0">
            <a:solidFill>
              <a:schemeClr val="bg1"/>
            </a:solidFill>
          </a:endParaRPr>
        </a:p>
      </dgm:t>
    </dgm:pt>
    <dgm:pt modelId="{4A4EE2CD-F388-4865-9E10-001CD9806DB4}" type="parTrans" cxnId="{24C4C6AD-733D-4F42-97E8-AC506FA407C5}">
      <dgm:prSet/>
      <dgm:spPr/>
      <dgm:t>
        <a:bodyPr/>
        <a:lstStyle/>
        <a:p>
          <a:endParaRPr lang="en-US" sz="1200"/>
        </a:p>
      </dgm:t>
    </dgm:pt>
    <dgm:pt modelId="{64BDC50E-D6B5-497C-9BAD-1BD66152D492}" type="sibTrans" cxnId="{24C4C6AD-733D-4F42-97E8-AC506FA407C5}">
      <dgm:prSet/>
      <dgm:spPr/>
      <dgm:t>
        <a:bodyPr/>
        <a:lstStyle/>
        <a:p>
          <a:endParaRPr lang="en-US" sz="1200"/>
        </a:p>
      </dgm:t>
    </dgm:pt>
    <dgm:pt modelId="{984A4425-0611-41DA-9953-E2F97B5EDF25}">
      <dgm:prSet phldrT="[Text]" custT="1"/>
      <dgm:spPr>
        <a:solidFill>
          <a:srgbClr val="F1B265"/>
        </a:solidFill>
      </dgm:spPr>
      <dgm:t>
        <a:bodyPr/>
        <a:lstStyle/>
        <a:p>
          <a:r>
            <a:rPr lang="fr-FR" sz="2400" dirty="0"/>
            <a:t> Déploiement dans l’application mobile</a:t>
          </a:r>
          <a:endParaRPr lang="en-US" sz="2400" dirty="0"/>
        </a:p>
      </dgm:t>
    </dgm:pt>
    <dgm:pt modelId="{189C5360-9A18-46F8-AF17-6DC767B3B902}" type="parTrans" cxnId="{51828AAE-8334-4EBB-BE99-A1535E04E394}">
      <dgm:prSet/>
      <dgm:spPr/>
      <dgm:t>
        <a:bodyPr/>
        <a:lstStyle/>
        <a:p>
          <a:endParaRPr lang="en-US"/>
        </a:p>
      </dgm:t>
    </dgm:pt>
    <dgm:pt modelId="{3A4DC6BE-E6B7-460E-AAB7-0464FDC6C35D}" type="sibTrans" cxnId="{51828AAE-8334-4EBB-BE99-A1535E04E394}">
      <dgm:prSet/>
      <dgm:spPr/>
      <dgm:t>
        <a:bodyPr/>
        <a:lstStyle/>
        <a:p>
          <a:endParaRPr lang="en-US"/>
        </a:p>
      </dgm:t>
    </dgm:pt>
    <dgm:pt modelId="{D8F31B2A-A679-4545-9472-04DE8E8B9770}" type="pres">
      <dgm:prSet presAssocID="{7477CD45-EC0D-4851-BF54-D071FDE2FE75}" presName="Name0" presStyleCnt="0">
        <dgm:presLayoutVars>
          <dgm:chMax val="7"/>
          <dgm:chPref val="7"/>
          <dgm:dir/>
        </dgm:presLayoutVars>
      </dgm:prSet>
      <dgm:spPr/>
    </dgm:pt>
    <dgm:pt modelId="{7CC291AB-CF9E-45C2-BFA1-F6055DB4AD57}" type="pres">
      <dgm:prSet presAssocID="{7477CD45-EC0D-4851-BF54-D071FDE2FE75}" presName="Name1" presStyleCnt="0"/>
      <dgm:spPr/>
    </dgm:pt>
    <dgm:pt modelId="{77B49CD6-FB8C-4D72-847A-CCDECADAE9F1}" type="pres">
      <dgm:prSet presAssocID="{7477CD45-EC0D-4851-BF54-D071FDE2FE75}" presName="cycle" presStyleCnt="0"/>
      <dgm:spPr/>
    </dgm:pt>
    <dgm:pt modelId="{A3BF3DEF-50C3-45E9-87C4-C732AD210229}" type="pres">
      <dgm:prSet presAssocID="{7477CD45-EC0D-4851-BF54-D071FDE2FE75}" presName="srcNode" presStyleLbl="node1" presStyleIdx="0" presStyleCnt="6"/>
      <dgm:spPr/>
    </dgm:pt>
    <dgm:pt modelId="{F2FCC5FA-B987-4EE2-B66C-64C9EE30E094}" type="pres">
      <dgm:prSet presAssocID="{7477CD45-EC0D-4851-BF54-D071FDE2FE75}" presName="conn" presStyleLbl="parChTrans1D2" presStyleIdx="0" presStyleCnt="1"/>
      <dgm:spPr/>
    </dgm:pt>
    <dgm:pt modelId="{C014E8AB-3BE5-4328-A383-DAB645784D15}" type="pres">
      <dgm:prSet presAssocID="{7477CD45-EC0D-4851-BF54-D071FDE2FE75}" presName="extraNode" presStyleLbl="node1" presStyleIdx="0" presStyleCnt="6"/>
      <dgm:spPr/>
    </dgm:pt>
    <dgm:pt modelId="{BAB48A28-8015-4485-9FA5-D7A81C1DF541}" type="pres">
      <dgm:prSet presAssocID="{7477CD45-EC0D-4851-BF54-D071FDE2FE75}" presName="dstNode" presStyleLbl="node1" presStyleIdx="0" presStyleCnt="6"/>
      <dgm:spPr/>
    </dgm:pt>
    <dgm:pt modelId="{59642EE9-6FFA-44CF-87F1-BF85FAB59ACC}" type="pres">
      <dgm:prSet presAssocID="{4E9D06DA-3284-4A22-B4C0-3A62CE0F6A91}" presName="text_1" presStyleLbl="node1" presStyleIdx="0" presStyleCnt="6" custLinFactNeighborX="-85" custLinFactNeighborY="198">
        <dgm:presLayoutVars>
          <dgm:bulletEnabled val="1"/>
        </dgm:presLayoutVars>
      </dgm:prSet>
      <dgm:spPr/>
    </dgm:pt>
    <dgm:pt modelId="{C85E2AA1-ACBD-42E0-8DA4-22D55A8E1B86}" type="pres">
      <dgm:prSet presAssocID="{4E9D06DA-3284-4A22-B4C0-3A62CE0F6A91}" presName="accent_1" presStyleCnt="0"/>
      <dgm:spPr/>
    </dgm:pt>
    <dgm:pt modelId="{F98B32F0-754B-466A-841D-C61027C110EF}" type="pres">
      <dgm:prSet presAssocID="{4E9D06DA-3284-4A22-B4C0-3A62CE0F6A91}" presName="accentRepeatNode" presStyleLbl="solidFgAcc1" presStyleIdx="0" presStyleCnt="6" custScaleX="120988" custScaleY="112904"/>
      <dgm:spPr/>
    </dgm:pt>
    <dgm:pt modelId="{C2869DFF-97AA-4AB0-A484-AAC9DE89AD37}" type="pres">
      <dgm:prSet presAssocID="{B4B7CF3E-D105-48E3-A59E-1ADBA20C7261}" presName="text_2" presStyleLbl="node1" presStyleIdx="1" presStyleCnt="6">
        <dgm:presLayoutVars>
          <dgm:bulletEnabled val="1"/>
        </dgm:presLayoutVars>
      </dgm:prSet>
      <dgm:spPr/>
    </dgm:pt>
    <dgm:pt modelId="{C520871A-3227-47AB-8CA0-75F94DFDBD7F}" type="pres">
      <dgm:prSet presAssocID="{B4B7CF3E-D105-48E3-A59E-1ADBA20C7261}" presName="accent_2" presStyleCnt="0"/>
      <dgm:spPr/>
    </dgm:pt>
    <dgm:pt modelId="{3EFC764C-D75A-4346-9779-DF73D1FC8087}" type="pres">
      <dgm:prSet presAssocID="{B4B7CF3E-D105-48E3-A59E-1ADBA20C7261}" presName="accentRepeatNode" presStyleLbl="solidFgAcc1" presStyleIdx="1" presStyleCnt="6" custScaleX="120988" custScaleY="112904"/>
      <dgm:spPr/>
    </dgm:pt>
    <dgm:pt modelId="{99A386D3-9707-4DAF-9F9F-F498198C13D3}" type="pres">
      <dgm:prSet presAssocID="{96BB562D-3C67-4AA3-BFDE-07FBB59D6348}" presName="text_3" presStyleLbl="node1" presStyleIdx="2" presStyleCnt="6" custLinFactNeighborX="-363">
        <dgm:presLayoutVars>
          <dgm:bulletEnabled val="1"/>
        </dgm:presLayoutVars>
      </dgm:prSet>
      <dgm:spPr/>
    </dgm:pt>
    <dgm:pt modelId="{03CD32E0-6253-41EF-8DED-D787E0A0F001}" type="pres">
      <dgm:prSet presAssocID="{96BB562D-3C67-4AA3-BFDE-07FBB59D6348}" presName="accent_3" presStyleCnt="0"/>
      <dgm:spPr/>
    </dgm:pt>
    <dgm:pt modelId="{F8A40460-9B4E-4002-A0F7-187AE5F9E3D2}" type="pres">
      <dgm:prSet presAssocID="{96BB562D-3C67-4AA3-BFDE-07FBB59D6348}" presName="accentRepeatNode" presStyleLbl="solidFgAcc1" presStyleIdx="2" presStyleCnt="6" custScaleX="120988" custScaleY="112904"/>
      <dgm:spPr/>
    </dgm:pt>
    <dgm:pt modelId="{2B5BEB4B-BC35-4291-A480-2305B3843370}" type="pres">
      <dgm:prSet presAssocID="{D19B3163-AEB0-4425-938A-493857F595FA}" presName="text_4" presStyleLbl="node1" presStyleIdx="3" presStyleCnt="6">
        <dgm:presLayoutVars>
          <dgm:bulletEnabled val="1"/>
        </dgm:presLayoutVars>
      </dgm:prSet>
      <dgm:spPr/>
    </dgm:pt>
    <dgm:pt modelId="{32BD00AD-AEC7-4245-B57E-0799D71555A3}" type="pres">
      <dgm:prSet presAssocID="{D19B3163-AEB0-4425-938A-493857F595FA}" presName="accent_4" presStyleCnt="0"/>
      <dgm:spPr/>
    </dgm:pt>
    <dgm:pt modelId="{4FEC4120-44B1-483F-9343-16DE23A1B76E}" type="pres">
      <dgm:prSet presAssocID="{D19B3163-AEB0-4425-938A-493857F595FA}" presName="accentRepeatNode" presStyleLbl="solidFgAcc1" presStyleIdx="3" presStyleCnt="6" custScaleX="120988" custScaleY="112904"/>
      <dgm:spPr/>
    </dgm:pt>
    <dgm:pt modelId="{C5980127-6FD7-4119-B373-494DFC3376B0}" type="pres">
      <dgm:prSet presAssocID="{984A4425-0611-41DA-9953-E2F97B5EDF25}" presName="text_5" presStyleLbl="node1" presStyleIdx="4" presStyleCnt="6">
        <dgm:presLayoutVars>
          <dgm:bulletEnabled val="1"/>
        </dgm:presLayoutVars>
      </dgm:prSet>
      <dgm:spPr/>
    </dgm:pt>
    <dgm:pt modelId="{9607AF82-D296-46DA-8B75-A65C9F1CC722}" type="pres">
      <dgm:prSet presAssocID="{984A4425-0611-41DA-9953-E2F97B5EDF25}" presName="accent_5" presStyleCnt="0"/>
      <dgm:spPr/>
    </dgm:pt>
    <dgm:pt modelId="{6A70C7B4-2C17-44AD-B8EF-C8E66303A54B}" type="pres">
      <dgm:prSet presAssocID="{984A4425-0611-41DA-9953-E2F97B5EDF25}" presName="accentRepeatNode" presStyleLbl="solidFgAcc1" presStyleIdx="4" presStyleCnt="6" custScaleX="120988" custScaleY="112904"/>
      <dgm:spPr/>
    </dgm:pt>
    <dgm:pt modelId="{292CAE66-8C81-452F-B0FB-A88D6122F449}" type="pres">
      <dgm:prSet presAssocID="{B0996DFD-80A5-4744-8AE4-887432F0764E}" presName="text_6" presStyleLbl="node1" presStyleIdx="5" presStyleCnt="6">
        <dgm:presLayoutVars>
          <dgm:bulletEnabled val="1"/>
        </dgm:presLayoutVars>
      </dgm:prSet>
      <dgm:spPr/>
    </dgm:pt>
    <dgm:pt modelId="{96BC68C0-D50E-43B5-903F-C1161AC66DA0}" type="pres">
      <dgm:prSet presAssocID="{B0996DFD-80A5-4744-8AE4-887432F0764E}" presName="accent_6" presStyleCnt="0"/>
      <dgm:spPr/>
    </dgm:pt>
    <dgm:pt modelId="{E9F30FF9-63D2-4D48-9F8E-E74F6F6C4BDC}" type="pres">
      <dgm:prSet presAssocID="{B0996DFD-80A5-4744-8AE4-887432F0764E}" presName="accentRepeatNode" presStyleLbl="solidFgAcc1" presStyleIdx="5" presStyleCnt="6" custScaleX="120988" custScaleY="112904"/>
      <dgm:spPr/>
    </dgm:pt>
  </dgm:ptLst>
  <dgm:cxnLst>
    <dgm:cxn modelId="{4DBC7F0A-4D58-4650-B8EB-ED67E5C7CB4F}" type="presOf" srcId="{984A4425-0611-41DA-9953-E2F97B5EDF25}" destId="{C5980127-6FD7-4119-B373-494DFC3376B0}" srcOrd="0" destOrd="0" presId="urn:microsoft.com/office/officeart/2008/layout/VerticalCurvedList"/>
    <dgm:cxn modelId="{C09F062E-DFF8-44A6-8414-A5742C410BCD}" type="presOf" srcId="{D19B3163-AEB0-4425-938A-493857F595FA}" destId="{2B5BEB4B-BC35-4291-A480-2305B3843370}" srcOrd="0" destOrd="0" presId="urn:microsoft.com/office/officeart/2008/layout/VerticalCurvedList"/>
    <dgm:cxn modelId="{B785EB30-0C16-4AD7-AD83-0B0A142D6385}" type="presOf" srcId="{B0996DFD-80A5-4744-8AE4-887432F0764E}" destId="{292CAE66-8C81-452F-B0FB-A88D6122F449}" srcOrd="0" destOrd="0" presId="urn:microsoft.com/office/officeart/2008/layout/VerticalCurvedList"/>
    <dgm:cxn modelId="{E3E2E645-DB35-43D8-B692-6F00DB5B3A2E}" srcId="{7477CD45-EC0D-4851-BF54-D071FDE2FE75}" destId="{B0996DFD-80A5-4744-8AE4-887432F0764E}" srcOrd="5" destOrd="0" parTransId="{03C5A05C-FBC1-4261-BD89-4A8EA11C2C24}" sibTransId="{AE504675-AA92-4E17-91CD-B8FA328F7609}"/>
    <dgm:cxn modelId="{6B0AFD7A-6CE3-4270-89CF-21B0CB3E7A4B}" type="presOf" srcId="{7477CD45-EC0D-4851-BF54-D071FDE2FE75}" destId="{D8F31B2A-A679-4545-9472-04DE8E8B9770}" srcOrd="0" destOrd="0" presId="urn:microsoft.com/office/officeart/2008/layout/VerticalCurvedList"/>
    <dgm:cxn modelId="{48869E7C-7636-4683-9D86-D8703433B64A}" type="presOf" srcId="{64BDC50E-D6B5-497C-9BAD-1BD66152D492}" destId="{F2FCC5FA-B987-4EE2-B66C-64C9EE30E094}" srcOrd="0" destOrd="0" presId="urn:microsoft.com/office/officeart/2008/layout/VerticalCurvedList"/>
    <dgm:cxn modelId="{8A08B791-891C-44A2-AC00-CA6C3588152F}" srcId="{7477CD45-EC0D-4851-BF54-D071FDE2FE75}" destId="{96BB562D-3C67-4AA3-BFDE-07FBB59D6348}" srcOrd="2" destOrd="0" parTransId="{4F6C1911-D124-47A0-AE4B-438A37D2588A}" sibTransId="{05DB359C-23C8-409B-A48D-91B2AEBDD879}"/>
    <dgm:cxn modelId="{2E2CA29F-8824-46A2-9F67-2EF1F45DB64A}" type="presOf" srcId="{4E9D06DA-3284-4A22-B4C0-3A62CE0F6A91}" destId="{59642EE9-6FFA-44CF-87F1-BF85FAB59ACC}" srcOrd="0" destOrd="0" presId="urn:microsoft.com/office/officeart/2008/layout/VerticalCurvedList"/>
    <dgm:cxn modelId="{24C4C6AD-733D-4F42-97E8-AC506FA407C5}" srcId="{7477CD45-EC0D-4851-BF54-D071FDE2FE75}" destId="{4E9D06DA-3284-4A22-B4C0-3A62CE0F6A91}" srcOrd="0" destOrd="0" parTransId="{4A4EE2CD-F388-4865-9E10-001CD9806DB4}" sibTransId="{64BDC50E-D6B5-497C-9BAD-1BD66152D492}"/>
    <dgm:cxn modelId="{51828AAE-8334-4EBB-BE99-A1535E04E394}" srcId="{7477CD45-EC0D-4851-BF54-D071FDE2FE75}" destId="{984A4425-0611-41DA-9953-E2F97B5EDF25}" srcOrd="4" destOrd="0" parTransId="{189C5360-9A18-46F8-AF17-6DC767B3B902}" sibTransId="{3A4DC6BE-E6B7-460E-AAB7-0464FDC6C35D}"/>
    <dgm:cxn modelId="{EF0A77C3-09D3-4EFF-AE2F-DDEB5E3F0263}" srcId="{7477CD45-EC0D-4851-BF54-D071FDE2FE75}" destId="{D19B3163-AEB0-4425-938A-493857F595FA}" srcOrd="3" destOrd="0" parTransId="{3F08C36F-AA7A-497C-9E70-A685A0BF5E20}" sibTransId="{96C42B1C-5CDC-49BD-9237-B7A5120AE334}"/>
    <dgm:cxn modelId="{DF16FED7-7876-4BA5-B70B-1ABD9106D96D}" srcId="{7477CD45-EC0D-4851-BF54-D071FDE2FE75}" destId="{B4B7CF3E-D105-48E3-A59E-1ADBA20C7261}" srcOrd="1" destOrd="0" parTransId="{97CD7927-09C7-4E7A-B795-0E9B6B54A272}" sibTransId="{5279B2F5-36B7-46EF-8FFC-1F9CA5705AA9}"/>
    <dgm:cxn modelId="{C5E666DF-8E57-45EA-8DF3-FE903DBEC3AD}" type="presOf" srcId="{B4B7CF3E-D105-48E3-A59E-1ADBA20C7261}" destId="{C2869DFF-97AA-4AB0-A484-AAC9DE89AD37}" srcOrd="0" destOrd="0" presId="urn:microsoft.com/office/officeart/2008/layout/VerticalCurvedList"/>
    <dgm:cxn modelId="{BD496EE5-A8CE-4589-AC1F-971183D134AA}" type="presOf" srcId="{96BB562D-3C67-4AA3-BFDE-07FBB59D6348}" destId="{99A386D3-9707-4DAF-9F9F-F498198C13D3}" srcOrd="0" destOrd="0" presId="urn:microsoft.com/office/officeart/2008/layout/VerticalCurvedList"/>
    <dgm:cxn modelId="{6BB421D7-9C62-4A12-9646-0DEE17FBF73F}" type="presParOf" srcId="{D8F31B2A-A679-4545-9472-04DE8E8B9770}" destId="{7CC291AB-CF9E-45C2-BFA1-F6055DB4AD57}" srcOrd="0" destOrd="0" presId="urn:microsoft.com/office/officeart/2008/layout/VerticalCurvedList"/>
    <dgm:cxn modelId="{81BB7FD5-966E-420B-80CB-4C3F4F6BF3FC}" type="presParOf" srcId="{7CC291AB-CF9E-45C2-BFA1-F6055DB4AD57}" destId="{77B49CD6-FB8C-4D72-847A-CCDECADAE9F1}" srcOrd="0" destOrd="0" presId="urn:microsoft.com/office/officeart/2008/layout/VerticalCurvedList"/>
    <dgm:cxn modelId="{4B6B7553-5FCA-4168-A5D3-6E0F0C863FCB}" type="presParOf" srcId="{77B49CD6-FB8C-4D72-847A-CCDECADAE9F1}" destId="{A3BF3DEF-50C3-45E9-87C4-C732AD210229}" srcOrd="0" destOrd="0" presId="urn:microsoft.com/office/officeart/2008/layout/VerticalCurvedList"/>
    <dgm:cxn modelId="{585ACF52-A13F-4132-9431-4C254D3A1F64}" type="presParOf" srcId="{77B49CD6-FB8C-4D72-847A-CCDECADAE9F1}" destId="{F2FCC5FA-B987-4EE2-B66C-64C9EE30E094}" srcOrd="1" destOrd="0" presId="urn:microsoft.com/office/officeart/2008/layout/VerticalCurvedList"/>
    <dgm:cxn modelId="{CAB43728-4A76-47DF-9D7C-0DF3D0997CA4}" type="presParOf" srcId="{77B49CD6-FB8C-4D72-847A-CCDECADAE9F1}" destId="{C014E8AB-3BE5-4328-A383-DAB645784D15}" srcOrd="2" destOrd="0" presId="urn:microsoft.com/office/officeart/2008/layout/VerticalCurvedList"/>
    <dgm:cxn modelId="{F5EE4A5E-454A-432D-B110-17B9A618377E}" type="presParOf" srcId="{77B49CD6-FB8C-4D72-847A-CCDECADAE9F1}" destId="{BAB48A28-8015-4485-9FA5-D7A81C1DF541}" srcOrd="3" destOrd="0" presId="urn:microsoft.com/office/officeart/2008/layout/VerticalCurvedList"/>
    <dgm:cxn modelId="{C27A41BC-18FA-4758-980C-00A39612873E}" type="presParOf" srcId="{7CC291AB-CF9E-45C2-BFA1-F6055DB4AD57}" destId="{59642EE9-6FFA-44CF-87F1-BF85FAB59ACC}" srcOrd="1" destOrd="0" presId="urn:microsoft.com/office/officeart/2008/layout/VerticalCurvedList"/>
    <dgm:cxn modelId="{4FFB1F9D-F699-4118-84DC-50C2ECC00CC4}" type="presParOf" srcId="{7CC291AB-CF9E-45C2-BFA1-F6055DB4AD57}" destId="{C85E2AA1-ACBD-42E0-8DA4-22D55A8E1B86}" srcOrd="2" destOrd="0" presId="urn:microsoft.com/office/officeart/2008/layout/VerticalCurvedList"/>
    <dgm:cxn modelId="{0841D1A0-76FA-446C-94D7-E217218DFFAF}" type="presParOf" srcId="{C85E2AA1-ACBD-42E0-8DA4-22D55A8E1B86}" destId="{F98B32F0-754B-466A-841D-C61027C110EF}" srcOrd="0" destOrd="0" presId="urn:microsoft.com/office/officeart/2008/layout/VerticalCurvedList"/>
    <dgm:cxn modelId="{16782C75-5827-4B3E-A105-917ADF9127B9}" type="presParOf" srcId="{7CC291AB-CF9E-45C2-BFA1-F6055DB4AD57}" destId="{C2869DFF-97AA-4AB0-A484-AAC9DE89AD37}" srcOrd="3" destOrd="0" presId="urn:microsoft.com/office/officeart/2008/layout/VerticalCurvedList"/>
    <dgm:cxn modelId="{B638F632-EF18-49D8-9674-263F07F5F0AD}" type="presParOf" srcId="{7CC291AB-CF9E-45C2-BFA1-F6055DB4AD57}" destId="{C520871A-3227-47AB-8CA0-75F94DFDBD7F}" srcOrd="4" destOrd="0" presId="urn:microsoft.com/office/officeart/2008/layout/VerticalCurvedList"/>
    <dgm:cxn modelId="{F902BAF8-376F-4502-9EA9-DF02DF0D9FE5}" type="presParOf" srcId="{C520871A-3227-47AB-8CA0-75F94DFDBD7F}" destId="{3EFC764C-D75A-4346-9779-DF73D1FC8087}" srcOrd="0" destOrd="0" presId="urn:microsoft.com/office/officeart/2008/layout/VerticalCurvedList"/>
    <dgm:cxn modelId="{0ADFFBC7-F128-4977-9A66-8600B2D2FDB4}" type="presParOf" srcId="{7CC291AB-CF9E-45C2-BFA1-F6055DB4AD57}" destId="{99A386D3-9707-4DAF-9F9F-F498198C13D3}" srcOrd="5" destOrd="0" presId="urn:microsoft.com/office/officeart/2008/layout/VerticalCurvedList"/>
    <dgm:cxn modelId="{8092A4FF-58C4-47B6-8C71-091A7FD1E6D2}" type="presParOf" srcId="{7CC291AB-CF9E-45C2-BFA1-F6055DB4AD57}" destId="{03CD32E0-6253-41EF-8DED-D787E0A0F001}" srcOrd="6" destOrd="0" presId="urn:microsoft.com/office/officeart/2008/layout/VerticalCurvedList"/>
    <dgm:cxn modelId="{6E7AF3C7-231A-4B94-B5B8-658E210A35B3}" type="presParOf" srcId="{03CD32E0-6253-41EF-8DED-D787E0A0F001}" destId="{F8A40460-9B4E-4002-A0F7-187AE5F9E3D2}" srcOrd="0" destOrd="0" presId="urn:microsoft.com/office/officeart/2008/layout/VerticalCurvedList"/>
    <dgm:cxn modelId="{060C802F-B47A-4D24-9E85-149E9B4D71F8}" type="presParOf" srcId="{7CC291AB-CF9E-45C2-BFA1-F6055DB4AD57}" destId="{2B5BEB4B-BC35-4291-A480-2305B3843370}" srcOrd="7" destOrd="0" presId="urn:microsoft.com/office/officeart/2008/layout/VerticalCurvedList"/>
    <dgm:cxn modelId="{C2D9045A-67C6-4231-9494-89CA9FEE1445}" type="presParOf" srcId="{7CC291AB-CF9E-45C2-BFA1-F6055DB4AD57}" destId="{32BD00AD-AEC7-4245-B57E-0799D71555A3}" srcOrd="8" destOrd="0" presId="urn:microsoft.com/office/officeart/2008/layout/VerticalCurvedList"/>
    <dgm:cxn modelId="{C7E85A4B-3744-4AE7-9531-77490360694D}" type="presParOf" srcId="{32BD00AD-AEC7-4245-B57E-0799D71555A3}" destId="{4FEC4120-44B1-483F-9343-16DE23A1B76E}" srcOrd="0" destOrd="0" presId="urn:microsoft.com/office/officeart/2008/layout/VerticalCurvedList"/>
    <dgm:cxn modelId="{BFEBD03D-A0B1-422B-AAA9-6B795CB375F0}" type="presParOf" srcId="{7CC291AB-CF9E-45C2-BFA1-F6055DB4AD57}" destId="{C5980127-6FD7-4119-B373-494DFC3376B0}" srcOrd="9" destOrd="0" presId="urn:microsoft.com/office/officeart/2008/layout/VerticalCurvedList"/>
    <dgm:cxn modelId="{CB9059EC-53FA-40ED-B62F-97300220122E}" type="presParOf" srcId="{7CC291AB-CF9E-45C2-BFA1-F6055DB4AD57}" destId="{9607AF82-D296-46DA-8B75-A65C9F1CC722}" srcOrd="10" destOrd="0" presId="urn:microsoft.com/office/officeart/2008/layout/VerticalCurvedList"/>
    <dgm:cxn modelId="{C5E9C02D-7120-4586-ADBA-DA0A7CEBA688}" type="presParOf" srcId="{9607AF82-D296-46DA-8B75-A65C9F1CC722}" destId="{6A70C7B4-2C17-44AD-B8EF-C8E66303A54B}" srcOrd="0" destOrd="0" presId="urn:microsoft.com/office/officeart/2008/layout/VerticalCurvedList"/>
    <dgm:cxn modelId="{B9C88266-5CDD-47A5-9D36-951AD48F8676}" type="presParOf" srcId="{7CC291AB-CF9E-45C2-BFA1-F6055DB4AD57}" destId="{292CAE66-8C81-452F-B0FB-A88D6122F449}" srcOrd="11" destOrd="0" presId="urn:microsoft.com/office/officeart/2008/layout/VerticalCurvedList"/>
    <dgm:cxn modelId="{71A3E11F-BBFA-4BEA-8034-6686526E4C89}" type="presParOf" srcId="{7CC291AB-CF9E-45C2-BFA1-F6055DB4AD57}" destId="{96BC68C0-D50E-43B5-903F-C1161AC66DA0}" srcOrd="12" destOrd="0" presId="urn:microsoft.com/office/officeart/2008/layout/VerticalCurvedList"/>
    <dgm:cxn modelId="{DBBC99C2-4B24-4A8A-9880-58586E3493C7}" type="presParOf" srcId="{96BC68C0-D50E-43B5-903F-C1161AC66DA0}" destId="{E9F30FF9-63D2-4D48-9F8E-E74F6F6C4BD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CC5FA-B987-4EE2-B66C-64C9EE30E094}">
      <dsp:nvSpPr>
        <dsp:cNvPr id="0" name=""/>
        <dsp:cNvSpPr/>
      </dsp:nvSpPr>
      <dsp:spPr>
        <a:xfrm>
          <a:off x="-5935977" y="-913788"/>
          <a:ext cx="7108906" cy="7108906"/>
        </a:xfrm>
        <a:prstGeom prst="blockArc">
          <a:avLst>
            <a:gd name="adj1" fmla="val 18900000"/>
            <a:gd name="adj2" fmla="val 2700000"/>
            <a:gd name="adj3" fmla="val 304"/>
          </a:avLst>
        </a:prstGeom>
        <a:noFill/>
        <a:ln w="55000" cap="flat" cmpd="thickThin" algn="ctr">
          <a:solidFill>
            <a:schemeClr val="accent1">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9642EE9-6FFA-44CF-87F1-BF85FAB59ACC}">
      <dsp:nvSpPr>
        <dsp:cNvPr id="0" name=""/>
        <dsp:cNvSpPr/>
      </dsp:nvSpPr>
      <dsp:spPr>
        <a:xfrm>
          <a:off x="451534" y="279215"/>
          <a:ext cx="9063652" cy="556018"/>
        </a:xfrm>
        <a:prstGeom prst="rect">
          <a:avLst/>
        </a:prstGeom>
        <a:solidFill>
          <a:schemeClr val="accent1">
            <a:lumMod val="5000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340"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0" kern="1200" dirty="0">
              <a:solidFill>
                <a:schemeClr val="bg1"/>
              </a:solidFill>
            </a:rPr>
            <a:t> Contexte général et problématique</a:t>
          </a:r>
          <a:endParaRPr lang="en-US" sz="2400" b="0" kern="1200" dirty="0">
            <a:solidFill>
              <a:schemeClr val="bg1"/>
            </a:solidFill>
          </a:endParaRPr>
        </a:p>
      </dsp:txBody>
      <dsp:txXfrm>
        <a:off x="451534" y="279215"/>
        <a:ext cx="9063652" cy="556018"/>
      </dsp:txXfrm>
    </dsp:sp>
    <dsp:sp modelId="{F98B32F0-754B-466A-841D-C61027C110EF}">
      <dsp:nvSpPr>
        <dsp:cNvPr id="0" name=""/>
        <dsp:cNvSpPr/>
      </dsp:nvSpPr>
      <dsp:spPr>
        <a:xfrm>
          <a:off x="38791" y="163769"/>
          <a:ext cx="840894" cy="78470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2869DFF-97AA-4AB0-A484-AAC9DE89AD37}">
      <dsp:nvSpPr>
        <dsp:cNvPr id="0" name=""/>
        <dsp:cNvSpPr/>
      </dsp:nvSpPr>
      <dsp:spPr>
        <a:xfrm>
          <a:off x="916601" y="1112036"/>
          <a:ext cx="8606289" cy="556018"/>
        </a:xfrm>
        <a:prstGeom prst="rect">
          <a:avLst/>
        </a:prstGeom>
        <a:solidFill>
          <a:srgbClr val="A25F0E"/>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340" tIns="60960" rIns="60960" bIns="60960" numCol="1" spcCol="1270" anchor="ctr" anchorCtr="0">
          <a:noAutofit/>
        </a:bodyPr>
        <a:lstStyle/>
        <a:p>
          <a:pPr marL="0" lvl="0" indent="0" algn="l" defTabSz="1066800">
            <a:lnSpc>
              <a:spcPct val="90000"/>
            </a:lnSpc>
            <a:spcBef>
              <a:spcPct val="0"/>
            </a:spcBef>
            <a:spcAft>
              <a:spcPct val="35000"/>
            </a:spcAft>
            <a:buNone/>
          </a:pPr>
          <a:r>
            <a:rPr lang="fr-FR" sz="2400" kern="1200" dirty="0"/>
            <a:t> Solution proposée</a:t>
          </a:r>
          <a:endParaRPr lang="en-US" sz="2400" kern="1200" dirty="0"/>
        </a:p>
      </dsp:txBody>
      <dsp:txXfrm>
        <a:off x="916601" y="1112036"/>
        <a:ext cx="8606289" cy="556018"/>
      </dsp:txXfrm>
    </dsp:sp>
    <dsp:sp modelId="{3EFC764C-D75A-4346-9779-DF73D1FC8087}">
      <dsp:nvSpPr>
        <dsp:cNvPr id="0" name=""/>
        <dsp:cNvSpPr/>
      </dsp:nvSpPr>
      <dsp:spPr>
        <a:xfrm>
          <a:off x="496154" y="997691"/>
          <a:ext cx="840894" cy="78470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9A386D3-9707-4DAF-9F9F-F498198C13D3}">
      <dsp:nvSpPr>
        <dsp:cNvPr id="0" name=""/>
        <dsp:cNvSpPr/>
      </dsp:nvSpPr>
      <dsp:spPr>
        <a:xfrm>
          <a:off x="1095260" y="1945958"/>
          <a:ext cx="8397148" cy="556018"/>
        </a:xfrm>
        <a:prstGeom prst="rect">
          <a:avLst/>
        </a:prstGeom>
        <a:solidFill>
          <a:srgbClr val="CC7812"/>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340" tIns="60960" rIns="60960" bIns="60960" numCol="1" spcCol="1270" anchor="ctr" anchorCtr="0">
          <a:noAutofit/>
        </a:bodyPr>
        <a:lstStyle/>
        <a:p>
          <a:pPr marL="0" lvl="0" indent="0" algn="l" defTabSz="1066800">
            <a:lnSpc>
              <a:spcPct val="90000"/>
            </a:lnSpc>
            <a:spcBef>
              <a:spcPct val="0"/>
            </a:spcBef>
            <a:spcAft>
              <a:spcPct val="35000"/>
            </a:spcAft>
            <a:buNone/>
          </a:pPr>
          <a:r>
            <a:rPr lang="fr-FR" sz="2400" kern="1200" dirty="0"/>
            <a:t> Détection d’objet</a:t>
          </a:r>
          <a:endParaRPr lang="en-US" sz="2400" kern="1200" dirty="0"/>
        </a:p>
      </dsp:txBody>
      <dsp:txXfrm>
        <a:off x="1095260" y="1945958"/>
        <a:ext cx="8397148" cy="556018"/>
      </dsp:txXfrm>
    </dsp:sp>
    <dsp:sp modelId="{F8A40460-9B4E-4002-A0F7-187AE5F9E3D2}">
      <dsp:nvSpPr>
        <dsp:cNvPr id="0" name=""/>
        <dsp:cNvSpPr/>
      </dsp:nvSpPr>
      <dsp:spPr>
        <a:xfrm>
          <a:off x="705294" y="1831613"/>
          <a:ext cx="840894" cy="78470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B5BEB4B-BC35-4291-A480-2305B3843370}">
      <dsp:nvSpPr>
        <dsp:cNvPr id="0" name=""/>
        <dsp:cNvSpPr/>
      </dsp:nvSpPr>
      <dsp:spPr>
        <a:xfrm>
          <a:off x="1125741" y="2779352"/>
          <a:ext cx="8397148" cy="556018"/>
        </a:xfrm>
        <a:prstGeom prst="rect">
          <a:avLst/>
        </a:prstGeom>
        <a:solidFill>
          <a:srgbClr val="EC9020"/>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34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fr-FR" sz="2400" kern="1200" dirty="0"/>
            <a:t>Implémentation et évaluation</a:t>
          </a:r>
          <a:r>
            <a:rPr lang="en-US" sz="2400" kern="1200" dirty="0"/>
            <a:t> </a:t>
          </a:r>
        </a:p>
      </dsp:txBody>
      <dsp:txXfrm>
        <a:off x="1125741" y="2779352"/>
        <a:ext cx="8397148" cy="556018"/>
      </dsp:txXfrm>
    </dsp:sp>
    <dsp:sp modelId="{4FEC4120-44B1-483F-9343-16DE23A1B76E}">
      <dsp:nvSpPr>
        <dsp:cNvPr id="0" name=""/>
        <dsp:cNvSpPr/>
      </dsp:nvSpPr>
      <dsp:spPr>
        <a:xfrm>
          <a:off x="705294" y="2665007"/>
          <a:ext cx="840894" cy="78470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5980127-6FD7-4119-B373-494DFC3376B0}">
      <dsp:nvSpPr>
        <dsp:cNvPr id="0" name=""/>
        <dsp:cNvSpPr/>
      </dsp:nvSpPr>
      <dsp:spPr>
        <a:xfrm>
          <a:off x="916601" y="3613274"/>
          <a:ext cx="8606289" cy="556018"/>
        </a:xfrm>
        <a:prstGeom prst="rect">
          <a:avLst/>
        </a:prstGeom>
        <a:solidFill>
          <a:srgbClr val="F1B265"/>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340" tIns="60960" rIns="60960" bIns="60960" numCol="1" spcCol="1270" anchor="ctr" anchorCtr="0">
          <a:noAutofit/>
        </a:bodyPr>
        <a:lstStyle/>
        <a:p>
          <a:pPr marL="0" lvl="0" indent="0" algn="l" defTabSz="1066800">
            <a:lnSpc>
              <a:spcPct val="90000"/>
            </a:lnSpc>
            <a:spcBef>
              <a:spcPct val="0"/>
            </a:spcBef>
            <a:spcAft>
              <a:spcPct val="35000"/>
            </a:spcAft>
            <a:buNone/>
          </a:pPr>
          <a:r>
            <a:rPr lang="fr-FR" sz="2400" kern="1200" dirty="0"/>
            <a:t> Déploiement dans l’application mobile</a:t>
          </a:r>
          <a:endParaRPr lang="en-US" sz="2400" kern="1200" dirty="0"/>
        </a:p>
      </dsp:txBody>
      <dsp:txXfrm>
        <a:off x="916601" y="3613274"/>
        <a:ext cx="8606289" cy="556018"/>
      </dsp:txXfrm>
    </dsp:sp>
    <dsp:sp modelId="{6A70C7B4-2C17-44AD-B8EF-C8E66303A54B}">
      <dsp:nvSpPr>
        <dsp:cNvPr id="0" name=""/>
        <dsp:cNvSpPr/>
      </dsp:nvSpPr>
      <dsp:spPr>
        <a:xfrm>
          <a:off x="496154" y="3498928"/>
          <a:ext cx="840894" cy="78470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92CAE66-8C81-452F-B0FB-A88D6122F449}">
      <dsp:nvSpPr>
        <dsp:cNvPr id="0" name=""/>
        <dsp:cNvSpPr/>
      </dsp:nvSpPr>
      <dsp:spPr>
        <a:xfrm>
          <a:off x="459238" y="4447195"/>
          <a:ext cx="9063652" cy="556018"/>
        </a:xfrm>
        <a:prstGeom prst="rect">
          <a:avLst/>
        </a:prstGeom>
        <a:solidFill>
          <a:srgbClr val="F5C58B"/>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340" tIns="60960" rIns="60960" bIns="60960" numCol="1" spcCol="1270" anchor="ctr" anchorCtr="0">
          <a:noAutofit/>
        </a:bodyPr>
        <a:lstStyle/>
        <a:p>
          <a:pPr marL="0" lvl="0" indent="0" algn="l" defTabSz="1066800">
            <a:lnSpc>
              <a:spcPct val="90000"/>
            </a:lnSpc>
            <a:spcBef>
              <a:spcPct val="0"/>
            </a:spcBef>
            <a:spcAft>
              <a:spcPct val="35000"/>
            </a:spcAft>
            <a:buNone/>
          </a:pPr>
          <a:r>
            <a:rPr lang="fr-FR" sz="2400" kern="1200" dirty="0"/>
            <a:t> Conclusion et perspectives</a:t>
          </a:r>
          <a:endParaRPr lang="en-US" sz="2400" kern="1200" dirty="0"/>
        </a:p>
      </dsp:txBody>
      <dsp:txXfrm>
        <a:off x="459238" y="4447195"/>
        <a:ext cx="9063652" cy="556018"/>
      </dsp:txXfrm>
    </dsp:sp>
    <dsp:sp modelId="{E9F30FF9-63D2-4D48-9F8E-E74F6F6C4BDC}">
      <dsp:nvSpPr>
        <dsp:cNvPr id="0" name=""/>
        <dsp:cNvSpPr/>
      </dsp:nvSpPr>
      <dsp:spPr>
        <a:xfrm>
          <a:off x="38791" y="4332850"/>
          <a:ext cx="840894" cy="78470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5A8BCA-0B93-4EEB-9812-8CC52D302C90}" type="datetimeFigureOut">
              <a:rPr lang="en-US" smtClean="0"/>
              <a:t>12/19/2022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A662B-462D-4638-A6B5-A54F566047FA}" type="slidenum">
              <a:rPr lang="en-US" smtClean="0"/>
              <a:t>‹N°›</a:t>
            </a:fld>
            <a:endParaRPr lang="en-US"/>
          </a:p>
        </p:txBody>
      </p:sp>
    </p:spTree>
    <p:extLst>
      <p:ext uri="{BB962C8B-B14F-4D97-AF65-F5344CB8AC3E}">
        <p14:creationId xmlns:p14="http://schemas.microsoft.com/office/powerpoint/2010/main" val="3141775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Mesdames et Monsieur, les membres du jury, ainsi que toutes les personnes présentes,</a:t>
            </a:r>
          </a:p>
          <a:p>
            <a:r>
              <a:rPr lang="fr-FR" dirty="0"/>
              <a:t>Nous soutenons aujourd’hui un stage de fin d’études qui a été réalisé à la société </a:t>
            </a:r>
            <a:r>
              <a:rPr lang="fr-FR" dirty="0" err="1"/>
              <a:t>Markomweb</a:t>
            </a:r>
            <a:r>
              <a:rPr lang="fr-FR" dirty="0"/>
              <a:t> a Tunis,  pour l'obtention du diplôme de Master professionnel en Data Science.</a:t>
            </a:r>
          </a:p>
          <a:p>
            <a:r>
              <a:rPr lang="fr-FR" dirty="0"/>
              <a:t>Le projet objet de ce stage est intitulé « DÉPLOIEMENT D’UN MODÈLE DE DÉTECTION ET RECONNAISSANCE DES LOGOS DANS UNE APPLICATION MOBILE », Il a été encadré par madame Samar Saidi de la société </a:t>
            </a:r>
            <a:r>
              <a:rPr lang="fr-FR" dirty="0" err="1"/>
              <a:t>Markomweb</a:t>
            </a:r>
            <a:r>
              <a:rPr lang="fr-FR" dirty="0"/>
              <a:t>, et supervisé par madame Olfa Dridi de FSB.</a:t>
            </a:r>
          </a:p>
        </p:txBody>
      </p:sp>
      <p:sp>
        <p:nvSpPr>
          <p:cNvPr id="4" name="Slide Number Placeholder 3"/>
          <p:cNvSpPr>
            <a:spLocks noGrp="1"/>
          </p:cNvSpPr>
          <p:nvPr>
            <p:ph type="sldNum" sz="quarter" idx="10"/>
          </p:nvPr>
        </p:nvSpPr>
        <p:spPr/>
        <p:txBody>
          <a:bodyPr/>
          <a:lstStyle/>
          <a:p>
            <a:fld id="{49EA662B-462D-4638-A6B5-A54F566047FA}" type="slidenum">
              <a:rPr lang="en-US" smtClean="0"/>
              <a:t>1</a:t>
            </a:fld>
            <a:endParaRPr lang="en-US"/>
          </a:p>
        </p:txBody>
      </p:sp>
    </p:spTree>
    <p:extLst>
      <p:ext uri="{BB962C8B-B14F-4D97-AF65-F5344CB8AC3E}">
        <p14:creationId xmlns:p14="http://schemas.microsoft.com/office/powerpoint/2010/main" val="185855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La solution que nous proposons pour lutter contre la contrefaçon est un modèle d’apprentissage profond entraine sur un jeu de données pour être capable de différencier les logos originaux et les faux logos afin de détecter le produit contrefait dans une image.</a:t>
            </a:r>
          </a:p>
          <a:p>
            <a:pPr algn="l"/>
            <a:r>
              <a:rPr lang="fr-FR" sz="1800" b="0" i="0" u="none" strike="noStrike" baseline="0" dirty="0">
                <a:latin typeface="NimbusRomNo9L-Regu"/>
              </a:rPr>
              <a:t>En tenant compte du fait que l’utilisateur simple ne peut pas utiliser ce modèle, nous avons décidé de construire une application mobile afin d'intégrer le modèle dans l’application pour faciliter l’utilisation a l’utilisateur.</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10</a:t>
            </a:fld>
            <a:endParaRPr lang="en-US"/>
          </a:p>
        </p:txBody>
      </p:sp>
    </p:spTree>
    <p:extLst>
      <p:ext uri="{BB962C8B-B14F-4D97-AF65-F5344CB8AC3E}">
        <p14:creationId xmlns:p14="http://schemas.microsoft.com/office/powerpoint/2010/main" val="230734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Voici les étapes de notre solution proposée,</a:t>
            </a:r>
          </a:p>
          <a:p>
            <a:r>
              <a:rPr lang="fr-FR" dirty="0"/>
              <a:t>Collection des données, labélisation, puis prétraitement des données, ensuite formation des données à la fin, lorsque le modèle est prêt, nous lui donnons une entrée comme une image et il nous donne la prédiction.</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11</a:t>
            </a:fld>
            <a:endParaRPr lang="en-US"/>
          </a:p>
        </p:txBody>
      </p:sp>
    </p:spTree>
    <p:extLst>
      <p:ext uri="{BB962C8B-B14F-4D97-AF65-F5344CB8AC3E}">
        <p14:creationId xmlns:p14="http://schemas.microsoft.com/office/powerpoint/2010/main" val="3037728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La collecte des données est primordiale pour un projet d’apprentissage profond. C’est une étape importante qui consomme beaucoup de temps et de ressources. Le jeu de données utilise dans notre expérience est un ensemble d’images de la marque Starbucks. Malheureusement,</a:t>
            </a:r>
          </a:p>
          <a:p>
            <a:pPr algn="l"/>
            <a:r>
              <a:rPr lang="fr-FR" sz="1800" b="0" i="0" u="none" strike="noStrike" baseline="0" dirty="0">
                <a:latin typeface="NimbusRomNo9L-Regu"/>
              </a:rPr>
              <a:t>il n’y a pas de jeux de données ouverts disponibles pour le public de Starbucks. J’ai donc</a:t>
            </a:r>
          </a:p>
          <a:p>
            <a:pPr algn="l"/>
            <a:r>
              <a:rPr lang="fr-FR" sz="1800" b="0" i="0" u="none" strike="noStrike" baseline="0" dirty="0">
                <a:latin typeface="NimbusRomNo9L-Regu"/>
              </a:rPr>
              <a:t>commence par la méthode classique consistant a rechercher des images sur le Web et a les sélectionner</a:t>
            </a:r>
          </a:p>
          <a:p>
            <a:pPr algn="l"/>
            <a:r>
              <a:rPr lang="fr-FR" sz="1800" b="0" i="0" u="none" strike="noStrike" baseline="0" dirty="0">
                <a:latin typeface="NimbusRomNo9L-Regu"/>
              </a:rPr>
              <a:t>manuellement pour les télécharger. </a:t>
            </a:r>
          </a:p>
          <a:p>
            <a:pPr algn="l"/>
            <a:r>
              <a:rPr lang="fr-FR" sz="1800" b="0" i="0" u="none" strike="noStrike" baseline="0" dirty="0">
                <a:latin typeface="NimbusRomNo9L-Regu"/>
              </a:rPr>
              <a:t>Au début, j'ai collecté plus de 1000 images, mais je me suis rendu compte qu'il y avait des doublons. Je les ai donc supprimés et il m'en reste maintenant 432.</a:t>
            </a:r>
          </a:p>
          <a:p>
            <a:pPr algn="l"/>
            <a:r>
              <a:rPr lang="fr-FR" sz="1800" b="0" i="0" u="none" strike="noStrike" baseline="0" dirty="0">
                <a:latin typeface="NimbusRomNo9L-Regu"/>
              </a:rPr>
              <a:t>Voici un aperçu de notre jeu de données</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12</a:t>
            </a:fld>
            <a:endParaRPr lang="en-US"/>
          </a:p>
        </p:txBody>
      </p:sp>
    </p:spTree>
    <p:extLst>
      <p:ext uri="{BB962C8B-B14F-4D97-AF65-F5344CB8AC3E}">
        <p14:creationId xmlns:p14="http://schemas.microsoft.com/office/powerpoint/2010/main" val="899395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13</a:t>
            </a:fld>
            <a:endParaRPr lang="en-US"/>
          </a:p>
        </p:txBody>
      </p:sp>
    </p:spTree>
    <p:extLst>
      <p:ext uri="{BB962C8B-B14F-4D97-AF65-F5344CB8AC3E}">
        <p14:creationId xmlns:p14="http://schemas.microsoft.com/office/powerpoint/2010/main" val="348189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Maintenant que nous avons les images, il va falloir repérer l’emplacement du logo qu’il faudra ensuite retrouver. C’est ce que l’on appelle la phase de labélisation. Malheureusement, cette étape n’est pas la plus agréable car vous vous rendrez vite compte qu’elle est longue et désagréable ! Le but est d’identifier et d’annoter les cadres qui comportent un logo (ou plusieurs logos) pour chaque image de notre base de données.</a:t>
            </a:r>
          </a:p>
          <a:p>
            <a:endParaRPr lang="fr-FR" dirty="0"/>
          </a:p>
          <a:p>
            <a:r>
              <a:rPr lang="fr-FR" dirty="0"/>
              <a:t>Il n’y a pas d’autre option, le travail doit être fait manuellement sur chaque image .</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14</a:t>
            </a:fld>
            <a:endParaRPr lang="en-US"/>
          </a:p>
        </p:txBody>
      </p:sp>
    </p:spTree>
    <p:extLst>
      <p:ext uri="{BB962C8B-B14F-4D97-AF65-F5344CB8AC3E}">
        <p14:creationId xmlns:p14="http://schemas.microsoft.com/office/powerpoint/2010/main" val="2995732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15</a:t>
            </a:fld>
            <a:endParaRPr lang="en-US"/>
          </a:p>
        </p:txBody>
      </p:sp>
    </p:spTree>
    <p:extLst>
      <p:ext uri="{BB962C8B-B14F-4D97-AF65-F5344CB8AC3E}">
        <p14:creationId xmlns:p14="http://schemas.microsoft.com/office/powerpoint/2010/main" val="177254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Une fois terminé la labellisation de nos images nous trouvons dans le même répertoire, un fichier txt qui porte le même nom que l’image et qui contient les coordonnées du ou des rectangles contenant les objets. Voici un exemple pour une image contenant 3 logos :</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16</a:t>
            </a:fld>
            <a:endParaRPr lang="en-US"/>
          </a:p>
        </p:txBody>
      </p:sp>
    </p:spTree>
    <p:extLst>
      <p:ext uri="{BB962C8B-B14F-4D97-AF65-F5344CB8AC3E}">
        <p14:creationId xmlns:p14="http://schemas.microsoft.com/office/powerpoint/2010/main" val="2399768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On  a </a:t>
            </a:r>
            <a:r>
              <a:rPr lang="fr-FR" noProof="0" dirty="0"/>
              <a:t>utiliser</a:t>
            </a:r>
            <a:r>
              <a:rPr lang="en-US" dirty="0"/>
              <a:t> deux technique de </a:t>
            </a:r>
            <a:r>
              <a:rPr lang="fr-FR" noProof="0" dirty="0"/>
              <a:t>prétraitement</a:t>
            </a:r>
            <a:r>
              <a:rPr lang="en-US" dirty="0"/>
              <a:t> </a:t>
            </a:r>
          </a:p>
        </p:txBody>
      </p:sp>
      <p:sp>
        <p:nvSpPr>
          <p:cNvPr id="4" name="Slide Number Placeholder 3"/>
          <p:cNvSpPr>
            <a:spLocks noGrp="1"/>
          </p:cNvSpPr>
          <p:nvPr>
            <p:ph type="sldNum" sz="quarter" idx="10"/>
          </p:nvPr>
        </p:nvSpPr>
        <p:spPr/>
        <p:txBody>
          <a:bodyPr/>
          <a:lstStyle/>
          <a:p>
            <a:fld id="{49EA662B-462D-4638-A6B5-A54F566047FA}" type="slidenum">
              <a:rPr lang="en-US" smtClean="0"/>
              <a:t>17</a:t>
            </a:fld>
            <a:endParaRPr lang="en-US"/>
          </a:p>
        </p:txBody>
      </p:sp>
    </p:spTree>
    <p:extLst>
      <p:ext uri="{BB962C8B-B14F-4D97-AF65-F5344CB8AC3E}">
        <p14:creationId xmlns:p14="http://schemas.microsoft.com/office/powerpoint/2010/main" val="327877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Le contraste global d’une image peut être ajuste par l’égalisation de l’histogramme, une technique de base du traitement d’image, en mettant a jour la distribution de l'intensité des pixels de l’image. Cela permet aux zones a faible contraste d’avoir un contraste plus élevé dans l’image de sortie.</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18</a:t>
            </a:fld>
            <a:endParaRPr lang="en-US"/>
          </a:p>
        </p:txBody>
      </p:sp>
    </p:spTree>
    <p:extLst>
      <p:ext uri="{BB962C8B-B14F-4D97-AF65-F5344CB8AC3E}">
        <p14:creationId xmlns:p14="http://schemas.microsoft.com/office/powerpoint/2010/main" val="189760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Le filtrage d’images modifie l’apparence d’une image en changeant les couleurs des pixels.</a:t>
            </a:r>
          </a:p>
          <a:p>
            <a:pPr algn="l"/>
            <a:r>
              <a:rPr lang="fr-FR" sz="1800" b="0" i="0" u="none" strike="noStrike" baseline="0" dirty="0">
                <a:latin typeface="NimbusRomNo9L-Regu"/>
              </a:rPr>
              <a:t>L’application de filtres sur des photographies permet d’augmenter le contraste et d’obtenir un certain nombre d’effets intéressants. Il existe plusieurs types de filtrage (Min, Max, moyenne, mode, médiane...). Apres une expérience, On a constate que le meilleur type qui peut nous aider est le mode.</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19</a:t>
            </a:fld>
            <a:endParaRPr lang="en-US"/>
          </a:p>
        </p:txBody>
      </p:sp>
    </p:spTree>
    <p:extLst>
      <p:ext uri="{BB962C8B-B14F-4D97-AF65-F5344CB8AC3E}">
        <p14:creationId xmlns:p14="http://schemas.microsoft.com/office/powerpoint/2010/main" val="275277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au long de cette présentation, nous suivrons le plan suivant. </a:t>
            </a:r>
          </a:p>
          <a:p>
            <a:r>
              <a:rPr lang="fr-FR" dirty="0"/>
              <a:t>Nous commencerons par le contexte général et la problématique, puis la solution proposée. Ensuite, nous discuterons de la manière dont la détection d'objets est faite, comment l'implémenter, puis les résultats et l'évaluation. Nous terminerons la présentation par une brève conclusion tout en mentionnant les perspectives possibles à court et long terme.</a:t>
            </a:r>
          </a:p>
          <a:p>
            <a:r>
              <a:rPr lang="fr-FR" dirty="0"/>
              <a:t>Commençons par définir le contexte général de notre projet.</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2</a:t>
            </a:fld>
            <a:endParaRPr lang="en-US"/>
          </a:p>
        </p:txBody>
      </p:sp>
    </p:spTree>
    <p:extLst>
      <p:ext uri="{BB962C8B-B14F-4D97-AF65-F5344CB8AC3E}">
        <p14:creationId xmlns:p14="http://schemas.microsoft.com/office/powerpoint/2010/main" val="51126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La dernière étape dans ce module c’est la division des données en deux parties, un pour l’apprentissage (train), et autre pour le test (test), dans notre cas nous avons choisi 80% pour l’apprentissage et 20% pour test.</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20</a:t>
            </a:fld>
            <a:endParaRPr lang="en-US"/>
          </a:p>
        </p:txBody>
      </p:sp>
    </p:spTree>
    <p:extLst>
      <p:ext uri="{BB962C8B-B14F-4D97-AF65-F5344CB8AC3E}">
        <p14:creationId xmlns:p14="http://schemas.microsoft.com/office/powerpoint/2010/main" val="245316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EA662B-462D-4638-A6B5-A54F566047FA}" type="slidenum">
              <a:rPr lang="en-US" smtClean="0"/>
              <a:t>21</a:t>
            </a:fld>
            <a:endParaRPr lang="en-US"/>
          </a:p>
        </p:txBody>
      </p:sp>
    </p:spTree>
    <p:extLst>
      <p:ext uri="{BB962C8B-B14F-4D97-AF65-F5344CB8AC3E}">
        <p14:creationId xmlns:p14="http://schemas.microsoft.com/office/powerpoint/2010/main" val="3472542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Reconnaissance d'objets terme général désignant un ensemble de tâches de vision par ordinateur qui consistent à identifier des objets sur des photographies numériques. </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22</a:t>
            </a:fld>
            <a:endParaRPr lang="en-US"/>
          </a:p>
        </p:txBody>
      </p:sp>
    </p:spTree>
    <p:extLst>
      <p:ext uri="{BB962C8B-B14F-4D97-AF65-F5344CB8AC3E}">
        <p14:creationId xmlns:p14="http://schemas.microsoft.com/office/powerpoint/2010/main" val="200239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Backbone qui est pré-entraînée sur </a:t>
            </a:r>
            <a:r>
              <a:rPr lang="fr-FR" dirty="0" err="1"/>
              <a:t>imageNet</a:t>
            </a:r>
            <a:endParaRPr lang="fr-FR" dirty="0"/>
          </a:p>
          <a:p>
            <a:r>
              <a:rPr lang="fr-FR" dirty="0"/>
              <a:t>Head qui est utilisée pour prédire les classes et les boîtes englobantes des objets.</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23</a:t>
            </a:fld>
            <a:endParaRPr lang="en-US"/>
          </a:p>
        </p:txBody>
      </p:sp>
    </p:spTree>
    <p:extLst>
      <p:ext uri="{BB962C8B-B14F-4D97-AF65-F5344CB8AC3E}">
        <p14:creationId xmlns:p14="http://schemas.microsoft.com/office/powerpoint/2010/main" val="307387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One-stage Object detector : est le modèle le plus représentatif, comme : SSD ,</a:t>
            </a:r>
            <a:r>
              <a:rPr lang="fr-FR" dirty="0" err="1"/>
              <a:t>RetinaNet</a:t>
            </a:r>
            <a:r>
              <a:rPr lang="fr-FR" dirty="0"/>
              <a:t>, et la famille de YOLO </a:t>
            </a:r>
          </a:p>
          <a:p>
            <a:endParaRPr lang="fr-FR" dirty="0"/>
          </a:p>
          <a:p>
            <a:r>
              <a:rPr lang="fr-FR" dirty="0" err="1"/>
              <a:t>two</a:t>
            </a:r>
            <a:r>
              <a:rPr lang="fr-FR" dirty="0"/>
              <a:t>-stage Object detector  le plus représentatif est la </a:t>
            </a:r>
            <a:r>
              <a:rPr lang="fr-FR" dirty="0" err="1"/>
              <a:t>serie</a:t>
            </a:r>
            <a:r>
              <a:rPr lang="fr-FR" dirty="0"/>
              <a:t> R-CNN  qui comprend le fast R-CNN , </a:t>
            </a:r>
            <a:r>
              <a:rPr lang="fr-FR" dirty="0" err="1"/>
              <a:t>faster</a:t>
            </a:r>
            <a:r>
              <a:rPr lang="fr-FR" dirty="0"/>
              <a:t> R-</a:t>
            </a:r>
            <a:r>
              <a:rPr lang="fr-FR" dirty="0" err="1"/>
              <a:t>cnn</a:t>
            </a:r>
            <a:r>
              <a:rPr lang="fr-FR" dirty="0"/>
              <a:t> ....</a:t>
            </a:r>
          </a:p>
          <a:p>
            <a:endParaRPr lang="fr-FR" dirty="0"/>
          </a:p>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24</a:t>
            </a:fld>
            <a:endParaRPr lang="en-US"/>
          </a:p>
        </p:txBody>
      </p:sp>
    </p:spTree>
    <p:extLst>
      <p:ext uri="{BB962C8B-B14F-4D97-AF65-F5344CB8AC3E}">
        <p14:creationId xmlns:p14="http://schemas.microsoft.com/office/powerpoint/2010/main" val="264508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Cette approche fait appel à un seul réseau neuronal entraîné de bout en bout, qui prend une photographie en entrée et prédit directement les boîtes englobantes et les étiquettes de classe pour chaque boîte englobante. Cette technique offre une précision de prédiction plus faible, mais fonctionne à 45 images par seconde et jusqu'à 155 images par seconde pour une version du modèle optimisée en termes de vitesse. Le modèle fonctionne en divisant d'abord l'image d'entrée en une grille de cellules, où chaque cellule est chargée de prédire une boîte englobante si le centre d'une boîte englobante se trouve dans la cellule. Chaque cellule de la grille prédit une boîte englobant les coordonnées x, y, la largeur, la hauteur et la confiance. Une prédiction de classe est également basée sur chaque cellule.</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25</a:t>
            </a:fld>
            <a:endParaRPr lang="en-US"/>
          </a:p>
        </p:txBody>
      </p:sp>
    </p:spTree>
    <p:extLst>
      <p:ext uri="{BB962C8B-B14F-4D97-AF65-F5344CB8AC3E}">
        <p14:creationId xmlns:p14="http://schemas.microsoft.com/office/powerpoint/2010/main" val="284198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26</a:t>
            </a:fld>
            <a:endParaRPr lang="en-US"/>
          </a:p>
        </p:txBody>
      </p:sp>
    </p:spTree>
    <p:extLst>
      <p:ext uri="{BB962C8B-B14F-4D97-AF65-F5344CB8AC3E}">
        <p14:creationId xmlns:p14="http://schemas.microsoft.com/office/powerpoint/2010/main" val="4168134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passons</a:t>
            </a:r>
            <a:r>
              <a:rPr lang="fr-FR" baseline="0" dirty="0"/>
              <a:t> maintenant à la couche service.</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27</a:t>
            </a:fld>
            <a:endParaRPr lang="en-US"/>
          </a:p>
        </p:txBody>
      </p:sp>
    </p:spTree>
    <p:extLst>
      <p:ext uri="{BB962C8B-B14F-4D97-AF65-F5344CB8AC3E}">
        <p14:creationId xmlns:p14="http://schemas.microsoft.com/office/powerpoint/2010/main" val="1780428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28</a:t>
            </a:fld>
            <a:endParaRPr lang="en-US"/>
          </a:p>
        </p:txBody>
      </p:sp>
    </p:spTree>
    <p:extLst>
      <p:ext uri="{BB962C8B-B14F-4D97-AF65-F5344CB8AC3E}">
        <p14:creationId xmlns:p14="http://schemas.microsoft.com/office/powerpoint/2010/main" val="3967243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49EA662B-462D-4638-A6B5-A54F566047FA}" type="slidenum">
              <a:rPr lang="en-US" smtClean="0"/>
              <a:t>29</a:t>
            </a:fld>
            <a:endParaRPr lang="en-US"/>
          </a:p>
        </p:txBody>
      </p:sp>
    </p:spTree>
    <p:extLst>
      <p:ext uri="{BB962C8B-B14F-4D97-AF65-F5344CB8AC3E}">
        <p14:creationId xmlns:p14="http://schemas.microsoft.com/office/powerpoint/2010/main" val="368997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3</a:t>
            </a:fld>
            <a:endParaRPr lang="en-US"/>
          </a:p>
        </p:txBody>
      </p:sp>
    </p:spTree>
    <p:extLst>
      <p:ext uri="{BB962C8B-B14F-4D97-AF65-F5344CB8AC3E}">
        <p14:creationId xmlns:p14="http://schemas.microsoft.com/office/powerpoint/2010/main" val="3290219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latin typeface="NimbusRomNo9L-Regu"/>
              </a:rPr>
              <a:t>Étant donné que mon ensemble de données sur la marque (Starbucks) est relativement petit ( 432 images), l’apprentissage par transfert devrait produire de meilleurs résultats.</a:t>
            </a:r>
            <a:endParaRPr lang="fr-FR" dirty="0"/>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latin typeface="NimbusRomNo9L-Medi"/>
              </a:rPr>
              <a:t>batch : </a:t>
            </a:r>
            <a:r>
              <a:rPr lang="fr-FR" sz="1200" b="0" i="0" u="none" strike="noStrike" baseline="0" dirty="0">
                <a:latin typeface="NimbusRomNo9L-Regu"/>
              </a:rPr>
              <a:t>définir taille de lot.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NimbusRomNo9L-Medi"/>
              </a:rPr>
              <a:t>e</a:t>
            </a:r>
            <a:r>
              <a:rPr lang="fr-FR" sz="1200" b="0" i="0" u="none" strike="noStrike" baseline="0" dirty="0" err="1">
                <a:latin typeface="NimbusRomNo9L-Medi"/>
              </a:rPr>
              <a:t>pochs</a:t>
            </a:r>
            <a:r>
              <a:rPr lang="fr-FR" sz="1200" b="0" i="0" u="none" strike="noStrike" baseline="0" dirty="0">
                <a:latin typeface="NimbusRomNo9L-Medi"/>
              </a:rPr>
              <a:t> : </a:t>
            </a:r>
            <a:r>
              <a:rPr lang="fr-FR" sz="1200" b="0" i="0" u="none" strike="noStrike" baseline="0" dirty="0">
                <a:latin typeface="NimbusRomNo9L-Regu"/>
              </a:rPr>
              <a:t>définit le nombre d’époques d’entrainement.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latin typeface="NimbusRomNo9L-Medi"/>
              </a:rPr>
              <a:t>data : </a:t>
            </a:r>
            <a:r>
              <a:rPr lang="fr-FR" sz="1200" b="0" i="0" u="none" strike="noStrike" baseline="0" dirty="0">
                <a:latin typeface="NimbusRomNo9L-Regu"/>
              </a:rPr>
              <a:t>chemin d'accès au fichier de configuration des données.</a:t>
            </a:r>
            <a:endParaRPr lang="fr-FR" dirty="0"/>
          </a:p>
          <a:p>
            <a:pPr algn="l"/>
            <a:r>
              <a:rPr lang="fr-FR" sz="1200" b="0" i="0" u="none" strike="noStrike" baseline="0" dirty="0" err="1">
                <a:latin typeface="NimbusRomNo9L-Medi"/>
              </a:rPr>
              <a:t>weights</a:t>
            </a:r>
            <a:r>
              <a:rPr lang="fr-FR" sz="1200" b="0" i="0" u="none" strike="noStrike" baseline="0" dirty="0">
                <a:latin typeface="NimbusRomNo9L-Medi"/>
              </a:rPr>
              <a:t> : </a:t>
            </a:r>
            <a:r>
              <a:rPr lang="fr-FR" sz="1200" b="0" i="0" u="none" strike="noStrike" baseline="0" dirty="0" err="1">
                <a:latin typeface="NimbusRomNo9L-Regu"/>
              </a:rPr>
              <a:t>specifie</a:t>
            </a:r>
            <a:r>
              <a:rPr lang="fr-FR" sz="1200" b="0" i="0" u="none" strike="noStrike" baseline="0" dirty="0">
                <a:latin typeface="NimbusRomNo9L-Regu"/>
              </a:rPr>
              <a:t> un chemin vers les poids pour commencer l’apprentissage par transfert. Ici nous choisissons le point de 	</a:t>
            </a:r>
            <a:r>
              <a:rPr lang="fr-FR" sz="1200" b="0" i="0" u="none" strike="noStrike" baseline="0" dirty="0" err="1">
                <a:latin typeface="NimbusRomNo9L-Regu"/>
              </a:rPr>
              <a:t>controle</a:t>
            </a:r>
            <a:r>
              <a:rPr lang="fr-FR" sz="1200" b="0" i="0" u="none" strike="noStrike" baseline="0" dirty="0">
                <a:latin typeface="NimbusRomNo9L-Regu"/>
              </a:rPr>
              <a:t> </a:t>
            </a:r>
            <a:r>
              <a:rPr lang="fr-FR" sz="1200" b="0" i="0" u="none" strike="noStrike" baseline="0" dirty="0" err="1">
                <a:latin typeface="NimbusRomNo9L-Regu"/>
              </a:rPr>
              <a:t>generique</a:t>
            </a:r>
            <a:r>
              <a:rPr lang="fr-FR" sz="1200" b="0" i="0" u="none" strike="noStrike" baseline="0" dirty="0">
                <a:latin typeface="NimbusRomNo9L-Regu"/>
              </a:rPr>
              <a:t> COCO </a:t>
            </a:r>
            <a:r>
              <a:rPr lang="fr-FR" sz="1200" b="0" i="0" u="none" strike="noStrike" baseline="0" dirty="0" err="1">
                <a:latin typeface="NimbusRomNo9L-Regu"/>
              </a:rPr>
              <a:t>pretrained</a:t>
            </a:r>
            <a:r>
              <a:rPr lang="fr-FR" sz="1200" b="0" i="0" u="none" strike="noStrike" baseline="0" dirty="0">
                <a:latin typeface="NimbusRomNo9L-Regu"/>
              </a:rPr>
              <a:t>.</a:t>
            </a:r>
          </a:p>
          <a:p>
            <a:pPr algn="l"/>
            <a:r>
              <a:rPr lang="fr-FR" sz="1800" b="0" i="0" u="none" strike="noStrike" baseline="0" dirty="0" err="1">
                <a:latin typeface="NimbusRomNo9L-Medi"/>
              </a:rPr>
              <a:t>name</a:t>
            </a:r>
            <a:r>
              <a:rPr lang="fr-FR" sz="1800" b="0" i="0" u="none" strike="noStrike" baseline="0" dirty="0">
                <a:latin typeface="NimbusRomNo9L-Medi"/>
              </a:rPr>
              <a:t> : </a:t>
            </a:r>
            <a:r>
              <a:rPr lang="fr-FR" sz="1800" b="0" i="0" u="none" strike="noStrike" baseline="0" dirty="0">
                <a:latin typeface="NimbusRomNo9L-Regu"/>
              </a:rPr>
              <a:t>nom de l’emplacement de l’apprentissage.</a:t>
            </a:r>
            <a:endParaRPr lang="fr-FR" sz="1200" b="0" i="0" u="none" strike="noStrike" baseline="0" dirty="0">
              <a:latin typeface="NimbusRomNo9L-Regu"/>
            </a:endParaRPr>
          </a:p>
          <a:p>
            <a:pPr algn="l"/>
            <a:r>
              <a:rPr lang="fr-FR" sz="1800" b="0" i="0" u="none" strike="noStrike" baseline="0" dirty="0">
                <a:latin typeface="NimbusRomNo9L-Medi"/>
              </a:rPr>
              <a:t>cache : </a:t>
            </a:r>
            <a:r>
              <a:rPr lang="fr-FR" sz="1800" b="0" i="0" u="none" strike="noStrike" baseline="0" dirty="0">
                <a:latin typeface="NimbusRomNo9L-Regu"/>
              </a:rPr>
              <a:t>images en cache pour un training plus rapide.</a:t>
            </a:r>
            <a:endParaRPr lang="fr-FR" sz="1200" b="0" i="0" u="none" strike="noStrike" baseline="0" dirty="0">
              <a:latin typeface="NimbusRomNo9L-Regu"/>
            </a:endParaRPr>
          </a:p>
          <a:p>
            <a:endParaRPr lang="fr-FR" dirty="0"/>
          </a:p>
          <a:p>
            <a:endParaRPr lang="fr-FR" dirty="0"/>
          </a:p>
          <a:p>
            <a:pPr algn="l"/>
            <a:r>
              <a:rPr lang="fr-FR" sz="1800" b="0" i="0" u="none" strike="noStrike" baseline="0" dirty="0">
                <a:latin typeface="NimbusRomNo9L-Regu"/>
              </a:rPr>
              <a:t>Les </a:t>
            </a:r>
            <a:r>
              <a:rPr lang="fr-FR" sz="1800" b="0" i="0" u="none" strike="noStrike" baseline="0" dirty="0" err="1">
                <a:latin typeface="NimbusRomNo9L-Regu"/>
              </a:rPr>
              <a:t>modeles</a:t>
            </a:r>
            <a:r>
              <a:rPr lang="fr-FR" sz="1800" b="0" i="0" u="none" strike="noStrike" baseline="0" dirty="0">
                <a:latin typeface="NimbusRomNo9L-Regu"/>
              </a:rPr>
              <a:t> sont composes de deux parties principales : les couches backbone qui servent</a:t>
            </a:r>
          </a:p>
          <a:p>
            <a:pPr algn="l"/>
            <a:r>
              <a:rPr lang="fr-FR" sz="1800" b="0" i="0" u="none" strike="noStrike" baseline="0" dirty="0">
                <a:latin typeface="NimbusRomNo9L-Regu"/>
              </a:rPr>
              <a:t>d’extracteur de </a:t>
            </a:r>
            <a:r>
              <a:rPr lang="fr-FR" sz="1800" b="0" i="0" u="none" strike="noStrike" baseline="0" dirty="0" err="1">
                <a:latin typeface="NimbusRomNo9L-Regu"/>
              </a:rPr>
              <a:t>caracteristiques</a:t>
            </a:r>
            <a:r>
              <a:rPr lang="fr-FR" sz="1800" b="0" i="0" u="none" strike="noStrike" baseline="0" dirty="0">
                <a:latin typeface="NimbusRomNo9L-Regu"/>
              </a:rPr>
              <a:t>, et les couches de </a:t>
            </a:r>
            <a:r>
              <a:rPr lang="fr-FR" sz="1800" b="0" i="0" u="none" strike="noStrike" baseline="0" dirty="0" err="1">
                <a:latin typeface="NimbusRomNo9L-Regu"/>
              </a:rPr>
              <a:t>tete</a:t>
            </a:r>
            <a:r>
              <a:rPr lang="fr-FR" sz="1800" b="0" i="0" u="none" strike="noStrike" baseline="0" dirty="0">
                <a:latin typeface="NimbusRomNo9L-Regu"/>
              </a:rPr>
              <a:t> qui calculent les </a:t>
            </a:r>
            <a:r>
              <a:rPr lang="fr-FR" sz="1800" b="0" i="0" u="none" strike="noStrike" baseline="0" dirty="0" err="1">
                <a:latin typeface="NimbusRomNo9L-Regu"/>
              </a:rPr>
              <a:t>predictions</a:t>
            </a:r>
            <a:r>
              <a:rPr lang="fr-FR" sz="1800" b="0" i="0" u="none" strike="noStrike" baseline="0" dirty="0">
                <a:latin typeface="NimbusRomNo9L-Regu"/>
              </a:rPr>
              <a:t> de sortie.</a:t>
            </a:r>
          </a:p>
          <a:p>
            <a:pPr algn="l"/>
            <a:r>
              <a:rPr lang="fr-FR" sz="1800" b="0" i="0" u="none" strike="noStrike" baseline="0" dirty="0">
                <a:latin typeface="NimbusRomNo9L-Regu"/>
              </a:rPr>
              <a:t>Pour compenser la petite taille de l’ensemble de </a:t>
            </a:r>
            <a:r>
              <a:rPr lang="fr-FR" sz="1800" b="0" i="0" u="none" strike="noStrike" baseline="0" dirty="0" err="1">
                <a:latin typeface="NimbusRomNo9L-Regu"/>
              </a:rPr>
              <a:t>donnees</a:t>
            </a:r>
            <a:r>
              <a:rPr lang="fr-FR" sz="1800" b="0" i="0" u="none" strike="noStrike" baseline="0" dirty="0">
                <a:latin typeface="NimbusRomNo9L-Regu"/>
              </a:rPr>
              <a:t>, nous utiliserons le </a:t>
            </a:r>
            <a:r>
              <a:rPr lang="fr-FR" sz="1800" b="0" i="0" u="none" strike="noStrike" baseline="0" dirty="0" err="1">
                <a:latin typeface="NimbusRomNo9L-Regu"/>
              </a:rPr>
              <a:t>meme</a:t>
            </a:r>
            <a:r>
              <a:rPr lang="fr-FR" sz="1800" b="0" i="0" u="none" strike="noStrike" baseline="0" dirty="0">
                <a:latin typeface="NimbusRomNo9L-Regu"/>
              </a:rPr>
              <a:t> backbone</a:t>
            </a:r>
          </a:p>
          <a:p>
            <a:pPr algn="l"/>
            <a:r>
              <a:rPr lang="fr-FR" sz="1800" b="0" i="0" u="none" strike="noStrike" baseline="0" dirty="0">
                <a:latin typeface="NimbusRomNo9L-Regu"/>
              </a:rPr>
              <a:t>que le </a:t>
            </a:r>
            <a:r>
              <a:rPr lang="fr-FR" sz="1800" b="0" i="0" u="none" strike="noStrike" baseline="0" dirty="0" err="1">
                <a:latin typeface="NimbusRomNo9L-Regu"/>
              </a:rPr>
              <a:t>modele</a:t>
            </a:r>
            <a:r>
              <a:rPr lang="fr-FR" sz="1800" b="0" i="0" u="none" strike="noStrike" baseline="0" dirty="0">
                <a:latin typeface="NimbusRomNo9L-Regu"/>
              </a:rPr>
              <a:t> COCO </a:t>
            </a:r>
            <a:r>
              <a:rPr lang="fr-FR" sz="1800" b="0" i="0" u="none" strike="noStrike" baseline="0" dirty="0" err="1">
                <a:latin typeface="NimbusRomNo9L-Regu"/>
              </a:rPr>
              <a:t>pre</a:t>
            </a:r>
            <a:r>
              <a:rPr lang="fr-FR" sz="1800" b="0" i="0" u="none" strike="noStrike" baseline="0" dirty="0">
                <a:latin typeface="NimbusRomNo9L-Regu"/>
              </a:rPr>
              <a:t>-entraine, et n’entrainerons que la </a:t>
            </a:r>
            <a:r>
              <a:rPr lang="fr-FR" sz="1800" b="0" i="0" u="none" strike="noStrike" baseline="0" dirty="0" err="1">
                <a:latin typeface="NimbusRomNo9L-Regu"/>
              </a:rPr>
              <a:t>tete</a:t>
            </a:r>
            <a:r>
              <a:rPr lang="fr-FR" sz="1800" b="0" i="0" u="none" strike="noStrike" baseline="0" dirty="0">
                <a:latin typeface="NimbusRomNo9L-Regu"/>
              </a:rPr>
              <a:t> du </a:t>
            </a:r>
            <a:r>
              <a:rPr lang="fr-FR" sz="1800" b="0" i="0" u="none" strike="noStrike" baseline="0" dirty="0" err="1">
                <a:latin typeface="NimbusRomNo9L-Regu"/>
              </a:rPr>
              <a:t>modele</a:t>
            </a:r>
            <a:r>
              <a:rPr lang="fr-FR" sz="1800" b="0" i="0" u="none" strike="noStrike" baseline="0" dirty="0">
                <a:latin typeface="NimbusRomNo9L-Regu"/>
              </a:rPr>
              <a:t>. Le backbone de</a:t>
            </a:r>
          </a:p>
          <a:p>
            <a:pPr algn="l"/>
            <a:r>
              <a:rPr lang="fr-FR" sz="1800" b="0" i="0" u="none" strike="noStrike" baseline="0" dirty="0">
                <a:latin typeface="NimbusRomNo9L-Regu"/>
              </a:rPr>
              <a:t>YOLOv5s6 consiste en 12 couches, qui seront </a:t>
            </a:r>
            <a:r>
              <a:rPr lang="fr-FR" sz="1800" b="0" i="0" u="none" strike="noStrike" baseline="0" dirty="0" err="1">
                <a:latin typeface="NimbusRomNo9L-Regu"/>
              </a:rPr>
              <a:t>fixees</a:t>
            </a:r>
            <a:r>
              <a:rPr lang="fr-FR" sz="1800" b="0" i="0" u="none" strike="noStrike" baseline="0" dirty="0">
                <a:latin typeface="NimbusRomNo9L-Regu"/>
              </a:rPr>
              <a:t> par l’argument ’freeze’.</a:t>
            </a:r>
            <a:endParaRPr lang="fr-FR" dirty="0"/>
          </a:p>
        </p:txBody>
      </p:sp>
      <p:sp>
        <p:nvSpPr>
          <p:cNvPr id="4" name="Slide Number Placeholder 3"/>
          <p:cNvSpPr>
            <a:spLocks noGrp="1"/>
          </p:cNvSpPr>
          <p:nvPr>
            <p:ph type="sldNum" sz="quarter" idx="10"/>
          </p:nvPr>
        </p:nvSpPr>
        <p:spPr/>
        <p:txBody>
          <a:bodyPr/>
          <a:lstStyle/>
          <a:p>
            <a:fld id="{49EA662B-462D-4638-A6B5-A54F566047FA}" type="slidenum">
              <a:rPr lang="en-US" smtClean="0"/>
              <a:t>30</a:t>
            </a:fld>
            <a:endParaRPr lang="en-US"/>
          </a:p>
        </p:txBody>
      </p:sp>
    </p:spTree>
    <p:extLst>
      <p:ext uri="{BB962C8B-B14F-4D97-AF65-F5344CB8AC3E}">
        <p14:creationId xmlns:p14="http://schemas.microsoft.com/office/powerpoint/2010/main" val="3472499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0" i="0" u="none" strike="noStrike" baseline="0" dirty="0">
                <a:latin typeface="NimbusRomNo9L-Regu"/>
              </a:rPr>
              <a:t>Apres l’entrainement nous pouvons voir les </a:t>
            </a:r>
            <a:r>
              <a:rPr lang="fr-FR" sz="1200" b="0" i="0" u="none" strike="noStrike" baseline="0" dirty="0" err="1">
                <a:latin typeface="NimbusRomNo9L-Regu"/>
              </a:rPr>
              <a:t>metriques</a:t>
            </a:r>
            <a:r>
              <a:rPr lang="fr-FR" sz="1200" b="0" i="0" u="none" strike="noStrike" baseline="0" dirty="0">
                <a:latin typeface="NimbusRomNo9L-Regu"/>
              </a:rPr>
              <a:t> d’</a:t>
            </a:r>
            <a:r>
              <a:rPr lang="fr-FR" sz="1200" b="0" i="0" u="none" strike="noStrike" baseline="0" dirty="0" err="1">
                <a:latin typeface="NimbusRomNo9L-Regu"/>
              </a:rPr>
              <a:t>évaliation</a:t>
            </a:r>
            <a:r>
              <a:rPr lang="fr-FR" sz="1200" b="0" i="0" u="none" strike="noStrike" baseline="0" dirty="0">
                <a:latin typeface="NimbusRomNo9L-Regu"/>
              </a:rPr>
              <a:t> de notre </a:t>
            </a:r>
            <a:r>
              <a:rPr lang="fr-FR" sz="1200" b="0" i="0" u="none" strike="noStrike" baseline="0" dirty="0" err="1">
                <a:latin typeface="NimbusRomNo9L-Regu"/>
              </a:rPr>
              <a:t>modele</a:t>
            </a:r>
            <a:r>
              <a:rPr lang="fr-FR" sz="1200" b="0" i="0" u="none" strike="noStrike" baseline="0" dirty="0">
                <a:latin typeface="NimbusRomNo9L-Regu"/>
              </a:rPr>
              <a:t>  </a:t>
            </a:r>
            <a:endParaRPr lang="fr-FR" dirty="0"/>
          </a:p>
          <a:p>
            <a:r>
              <a:rPr lang="fr-FR" dirty="0"/>
              <a:t>Box = perte due à une boite ne couvrant pas exactement un objet</a:t>
            </a:r>
          </a:p>
          <a:p>
            <a:r>
              <a:rPr lang="fr-FR" dirty="0" err="1"/>
              <a:t>Objectness</a:t>
            </a:r>
            <a:r>
              <a:rPr lang="fr-FR" dirty="0"/>
              <a:t> = perte due a une </a:t>
            </a:r>
            <a:r>
              <a:rPr lang="fr-FR" dirty="0" err="1"/>
              <a:t>mauvaivse</a:t>
            </a:r>
            <a:r>
              <a:rPr lang="fr-FR" dirty="0"/>
              <a:t> </a:t>
            </a:r>
            <a:r>
              <a:rPr lang="fr-FR" dirty="0" err="1"/>
              <a:t>prediction</a:t>
            </a:r>
            <a:r>
              <a:rPr lang="fr-FR" dirty="0"/>
              <a:t> (entropie croisée binaire)</a:t>
            </a:r>
          </a:p>
          <a:p>
            <a:r>
              <a:rPr lang="fr-FR" dirty="0"/>
              <a:t>	la confiance de la </a:t>
            </a:r>
            <a:r>
              <a:rPr lang="fr-FR" dirty="0" err="1"/>
              <a:t>presence</a:t>
            </a:r>
            <a:r>
              <a:rPr lang="fr-FR" dirty="0"/>
              <a:t> de l’objet et la perte de l’</a:t>
            </a:r>
            <a:r>
              <a:rPr lang="fr-FR" dirty="0" err="1"/>
              <a:t>objctivité</a:t>
            </a:r>
            <a:endParaRPr lang="fr-FR" dirty="0"/>
          </a:p>
          <a:p>
            <a:r>
              <a:rPr lang="fr-FR" dirty="0"/>
              <a:t>Classification = perte de la classification (  cross </a:t>
            </a:r>
            <a:r>
              <a:rPr lang="fr-FR" dirty="0" err="1"/>
              <a:t>entroppy</a:t>
            </a:r>
            <a:r>
              <a:rPr lang="fr-FR" dirty="0"/>
              <a:t>)</a:t>
            </a:r>
          </a:p>
          <a:p>
            <a:endParaRPr lang="fr-FR" dirty="0"/>
          </a:p>
        </p:txBody>
      </p:sp>
      <p:sp>
        <p:nvSpPr>
          <p:cNvPr id="4" name="Slide Number Placeholder 3"/>
          <p:cNvSpPr>
            <a:spLocks noGrp="1"/>
          </p:cNvSpPr>
          <p:nvPr>
            <p:ph type="sldNum" sz="quarter" idx="10"/>
          </p:nvPr>
        </p:nvSpPr>
        <p:spPr/>
        <p:txBody>
          <a:bodyPr/>
          <a:lstStyle/>
          <a:p>
            <a:fld id="{49EA662B-462D-4638-A6B5-A54F566047FA}" type="slidenum">
              <a:rPr lang="en-US" smtClean="0"/>
              <a:t>31</a:t>
            </a:fld>
            <a:endParaRPr lang="en-US"/>
          </a:p>
        </p:txBody>
      </p:sp>
    </p:spTree>
    <p:extLst>
      <p:ext uri="{BB962C8B-B14F-4D97-AF65-F5344CB8AC3E}">
        <p14:creationId xmlns:p14="http://schemas.microsoft.com/office/powerpoint/2010/main" val="2647332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292929"/>
                </a:solidFill>
                <a:effectLst/>
                <a:latin typeface="source-serif-pro"/>
              </a:rPr>
              <a:t>Une fois que nous avons obtenu des performances d'entraînement satisfaisantes, notre modèle est prêt pour l'inférence</a:t>
            </a:r>
            <a:endParaRPr lang="fr-FR" dirty="0"/>
          </a:p>
        </p:txBody>
      </p:sp>
      <p:sp>
        <p:nvSpPr>
          <p:cNvPr id="4" name="Slide Number Placeholder 3"/>
          <p:cNvSpPr>
            <a:spLocks noGrp="1"/>
          </p:cNvSpPr>
          <p:nvPr>
            <p:ph type="sldNum" sz="quarter" idx="10"/>
          </p:nvPr>
        </p:nvSpPr>
        <p:spPr/>
        <p:txBody>
          <a:bodyPr/>
          <a:lstStyle/>
          <a:p>
            <a:fld id="{49EA662B-462D-4638-A6B5-A54F566047FA}" type="slidenum">
              <a:rPr lang="en-US" smtClean="0"/>
              <a:t>32</a:t>
            </a:fld>
            <a:endParaRPr lang="en-US"/>
          </a:p>
        </p:txBody>
      </p:sp>
    </p:spTree>
    <p:extLst>
      <p:ext uri="{BB962C8B-B14F-4D97-AF65-F5344CB8AC3E}">
        <p14:creationId xmlns:p14="http://schemas.microsoft.com/office/powerpoint/2010/main" val="508868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Voici Les </a:t>
            </a:r>
            <a:r>
              <a:rPr lang="fr-FR" sz="1800" b="0" i="0" u="none" strike="noStrike" baseline="0" dirty="0" err="1">
                <a:latin typeface="NimbusRomNo9L-Regu"/>
              </a:rPr>
              <a:t>resultats</a:t>
            </a:r>
            <a:r>
              <a:rPr lang="fr-FR" sz="1800" b="0" i="0" u="none" strike="noStrike" baseline="0" dirty="0">
                <a:latin typeface="NimbusRomNo9L-Regu"/>
              </a:rPr>
              <a:t> des </a:t>
            </a:r>
            <a:r>
              <a:rPr lang="fr-FR" sz="1800" b="0" i="0" u="none" strike="noStrike" baseline="0" dirty="0" err="1">
                <a:latin typeface="NimbusRomNo9L-Regu"/>
              </a:rPr>
              <a:t>inferences</a:t>
            </a:r>
            <a:endParaRPr lang="fr-FR" dirty="0"/>
          </a:p>
        </p:txBody>
      </p:sp>
      <p:sp>
        <p:nvSpPr>
          <p:cNvPr id="4" name="Slide Number Placeholder 3"/>
          <p:cNvSpPr>
            <a:spLocks noGrp="1"/>
          </p:cNvSpPr>
          <p:nvPr>
            <p:ph type="sldNum" sz="quarter" idx="10"/>
          </p:nvPr>
        </p:nvSpPr>
        <p:spPr/>
        <p:txBody>
          <a:bodyPr/>
          <a:lstStyle/>
          <a:p>
            <a:fld id="{49EA662B-462D-4638-A6B5-A54F566047FA}" type="slidenum">
              <a:rPr lang="en-US" smtClean="0"/>
              <a:t>33</a:t>
            </a:fld>
            <a:endParaRPr lang="en-US"/>
          </a:p>
        </p:txBody>
      </p:sp>
    </p:spTree>
    <p:extLst>
      <p:ext uri="{BB962C8B-B14F-4D97-AF65-F5344CB8AC3E}">
        <p14:creationId xmlns:p14="http://schemas.microsoft.com/office/powerpoint/2010/main" val="3802515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34</a:t>
            </a:fld>
            <a:endParaRPr lang="en-US"/>
          </a:p>
        </p:txBody>
      </p:sp>
    </p:spTree>
    <p:extLst>
      <p:ext uri="{BB962C8B-B14F-4D97-AF65-F5344CB8AC3E}">
        <p14:creationId xmlns:p14="http://schemas.microsoft.com/office/powerpoint/2010/main" val="2456211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0" i="0" u="none" strike="noStrike" baseline="0" dirty="0">
                <a:latin typeface="NimbusRomNo9L-Regu"/>
              </a:rPr>
              <a:t>A présent, notre modèle est terminé et enregistré selon la convention </a:t>
            </a:r>
            <a:r>
              <a:rPr lang="fr-FR" sz="1800" b="0" i="0" u="none" strike="noStrike" baseline="0" dirty="0" err="1">
                <a:latin typeface="NimbusRomNo9L-Regu"/>
              </a:rPr>
              <a:t>PyTorch</a:t>
            </a:r>
            <a:r>
              <a:rPr lang="fr-FR" sz="1800" b="0" i="0" u="none" strike="noStrike" baseline="0" dirty="0">
                <a:latin typeface="NimbusRomNo9L-Regu"/>
              </a:rPr>
              <a:t> commune avec l’extension de fichier ’.pt’. en suite nous pouvons exporte Le modèle vers le format tflite(TensorFlow</a:t>
            </a:r>
          </a:p>
          <a:p>
            <a:pPr algn="l"/>
            <a:r>
              <a:rPr lang="fr-FR" sz="1800" b="0" i="0" u="none" strike="noStrike" baseline="0" dirty="0">
                <a:latin typeface="NimbusRomNo9L-Regu"/>
              </a:rPr>
              <a:t>Lite). TensorFlow Lite est la solution légère de TensorFlow pour les appareils mobiles et intègres.</a:t>
            </a:r>
          </a:p>
          <a:p>
            <a:pPr algn="l"/>
            <a:r>
              <a:rPr lang="fr-FR" sz="1800" b="0" i="0" u="none" strike="noStrike" baseline="0" dirty="0">
                <a:latin typeface="NimbusRomNo9L-Regu"/>
              </a:rPr>
              <a:t>Il nous permet d'exécuter des modèles d’apprentissage automatique sur des appareils</a:t>
            </a:r>
          </a:p>
          <a:p>
            <a:pPr algn="l"/>
            <a:r>
              <a:rPr lang="fr-FR" sz="1800" b="0" i="0" u="none" strike="noStrike" baseline="0" dirty="0">
                <a:latin typeface="NimbusRomNo9L-Regu"/>
              </a:rPr>
              <a:t>périphériques avec une faible latence, éliminant ainsi le besoin d’un serveur.</a:t>
            </a:r>
            <a:endParaRPr lang="fr-FR" baseline="0" dirty="0"/>
          </a:p>
        </p:txBody>
      </p:sp>
      <p:sp>
        <p:nvSpPr>
          <p:cNvPr id="4" name="Slide Number Placeholder 3"/>
          <p:cNvSpPr>
            <a:spLocks noGrp="1"/>
          </p:cNvSpPr>
          <p:nvPr>
            <p:ph type="sldNum" sz="quarter" idx="10"/>
          </p:nvPr>
        </p:nvSpPr>
        <p:spPr/>
        <p:txBody>
          <a:bodyPr/>
          <a:lstStyle/>
          <a:p>
            <a:fld id="{49EA662B-462D-4638-A6B5-A54F566047FA}" type="slidenum">
              <a:rPr lang="en-US" smtClean="0"/>
              <a:t>35</a:t>
            </a:fld>
            <a:endParaRPr lang="en-US"/>
          </a:p>
        </p:txBody>
      </p:sp>
    </p:spTree>
    <p:extLst>
      <p:ext uri="{BB962C8B-B14F-4D97-AF65-F5344CB8AC3E}">
        <p14:creationId xmlns:p14="http://schemas.microsoft.com/office/powerpoint/2010/main" val="1146257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36</a:t>
            </a:fld>
            <a:endParaRPr lang="en-US"/>
          </a:p>
        </p:txBody>
      </p:sp>
    </p:spTree>
    <p:extLst>
      <p:ext uri="{BB962C8B-B14F-4D97-AF65-F5344CB8AC3E}">
        <p14:creationId xmlns:p14="http://schemas.microsoft.com/office/powerpoint/2010/main" val="2421827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37</a:t>
            </a:fld>
            <a:endParaRPr lang="en-US"/>
          </a:p>
        </p:txBody>
      </p:sp>
    </p:spTree>
    <p:extLst>
      <p:ext uri="{BB962C8B-B14F-4D97-AF65-F5344CB8AC3E}">
        <p14:creationId xmlns:p14="http://schemas.microsoft.com/office/powerpoint/2010/main" val="1490906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38</a:t>
            </a:fld>
            <a:endParaRPr lang="en-US"/>
          </a:p>
        </p:txBody>
      </p:sp>
    </p:spTree>
    <p:extLst>
      <p:ext uri="{BB962C8B-B14F-4D97-AF65-F5344CB8AC3E}">
        <p14:creationId xmlns:p14="http://schemas.microsoft.com/office/powerpoint/2010/main" val="3870773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39</a:t>
            </a:fld>
            <a:endParaRPr lang="en-US"/>
          </a:p>
        </p:txBody>
      </p:sp>
    </p:spTree>
    <p:extLst>
      <p:ext uri="{BB962C8B-B14F-4D97-AF65-F5344CB8AC3E}">
        <p14:creationId xmlns:p14="http://schemas.microsoft.com/office/powerpoint/2010/main" val="1364239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MarKomWeb</a:t>
            </a:r>
            <a:r>
              <a:rPr lang="fr-FR" dirty="0"/>
              <a:t> est une agence de communication spécialisée en stratégies du digital, la production de sites web et les application mobile.</a:t>
            </a:r>
          </a:p>
          <a:p>
            <a:r>
              <a:rPr lang="fr-FR" dirty="0"/>
              <a:t>Les services de l’entreprise sont :</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4</a:t>
            </a:fld>
            <a:endParaRPr lang="en-US"/>
          </a:p>
        </p:txBody>
      </p:sp>
    </p:spTree>
    <p:extLst>
      <p:ext uri="{BB962C8B-B14F-4D97-AF65-F5344CB8AC3E}">
        <p14:creationId xmlns:p14="http://schemas.microsoft.com/office/powerpoint/2010/main" val="127682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Mesdames et monsieur,</a:t>
            </a:r>
            <a:r>
              <a:rPr lang="fr-FR" baseline="0" dirty="0"/>
              <a:t> je vous remercie pour votre attention. </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40</a:t>
            </a:fld>
            <a:endParaRPr lang="en-US"/>
          </a:p>
        </p:txBody>
      </p:sp>
    </p:spTree>
    <p:extLst>
      <p:ext uri="{BB962C8B-B14F-4D97-AF65-F5344CB8AC3E}">
        <p14:creationId xmlns:p14="http://schemas.microsoft.com/office/powerpoint/2010/main" val="2079532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fr-FR" dirty="0"/>
              <a:t>Chaque année, les marques perdent une part importante de leur chiffre d’affaires a cause de marques contrefaites et de contrefaçons non autorisées. </a:t>
            </a:r>
          </a:p>
          <a:p>
            <a:pPr algn="just"/>
            <a:r>
              <a:rPr lang="fr-FR" dirty="0"/>
              <a:t>De plus, comme ces produits contrefaits sont généralement de qualité inferieure, ils finissent également par nuire a la crédibilité de la marque. Souvent, les consommateurs sont également floues de leur argent durement gagne, car ils finissent par payer une somme exorbitante pour une simple contrefaçon.</a:t>
            </a:r>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5</a:t>
            </a:fld>
            <a:endParaRPr lang="en-US"/>
          </a:p>
        </p:txBody>
      </p:sp>
    </p:spTree>
    <p:extLst>
      <p:ext uri="{BB962C8B-B14F-4D97-AF65-F5344CB8AC3E}">
        <p14:creationId xmlns:p14="http://schemas.microsoft.com/office/powerpoint/2010/main" val="295075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6</a:t>
            </a:fld>
            <a:endParaRPr lang="en-US"/>
          </a:p>
        </p:txBody>
      </p:sp>
    </p:spTree>
    <p:extLst>
      <p:ext uri="{BB962C8B-B14F-4D97-AF65-F5344CB8AC3E}">
        <p14:creationId xmlns:p14="http://schemas.microsoft.com/office/powerpoint/2010/main" val="267315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7</a:t>
            </a:fld>
            <a:endParaRPr lang="en-US"/>
          </a:p>
        </p:txBody>
      </p:sp>
    </p:spTree>
    <p:extLst>
      <p:ext uri="{BB962C8B-B14F-4D97-AF65-F5344CB8AC3E}">
        <p14:creationId xmlns:p14="http://schemas.microsoft.com/office/powerpoint/2010/main" val="1654664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8</a:t>
            </a:fld>
            <a:endParaRPr lang="en-US"/>
          </a:p>
        </p:txBody>
      </p:sp>
    </p:spTree>
    <p:extLst>
      <p:ext uri="{BB962C8B-B14F-4D97-AF65-F5344CB8AC3E}">
        <p14:creationId xmlns:p14="http://schemas.microsoft.com/office/powerpoint/2010/main" val="212854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EA662B-462D-4638-A6B5-A54F566047FA}" type="slidenum">
              <a:rPr lang="en-US" smtClean="0"/>
              <a:t>9</a:t>
            </a:fld>
            <a:endParaRPr lang="en-US"/>
          </a:p>
        </p:txBody>
      </p:sp>
    </p:spTree>
    <p:extLst>
      <p:ext uri="{BB962C8B-B14F-4D97-AF65-F5344CB8AC3E}">
        <p14:creationId xmlns:p14="http://schemas.microsoft.com/office/powerpoint/2010/main" val="25520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28/09/2013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28/09/2013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28/09/2013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28/09/2013</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28/09/2013</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28/09/2013</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28/09/2013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28/09/2013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28/09/2013</a:t>
            </a:r>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png"/><Relationship Id="rId5" Type="http://schemas.openxmlformats.org/officeDocument/2006/relationships/diagramQuickStyle" Target="../diagrams/quickStyle1.xml"/><Relationship Id="rId10" Type="http://schemas.openxmlformats.org/officeDocument/2006/relationships/image" Target="../media/image7.jpeg"/><Relationship Id="rId4" Type="http://schemas.openxmlformats.org/officeDocument/2006/relationships/diagramLayout" Target="../diagrams/layout1.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0379" y="1380068"/>
            <a:ext cx="9072644" cy="2948092"/>
          </a:xfrm>
        </p:spPr>
        <p:txBody>
          <a:bodyPr>
            <a:noAutofit/>
          </a:bodyPr>
          <a:lstStyle/>
          <a:p>
            <a:pPr algn="ctr"/>
            <a:br>
              <a:rPr lang="en-US" sz="3200" dirty="0">
                <a:effectLst>
                  <a:outerShdw blurRad="38100" dist="38100" dir="2700000" algn="tl">
                    <a:srgbClr val="000000">
                      <a:alpha val="43137"/>
                    </a:srgbClr>
                  </a:outerShdw>
                </a:effectLst>
              </a:rPr>
            </a:br>
            <a:r>
              <a:rPr lang="fr-FR" sz="3200" dirty="0">
                <a:effectLst>
                  <a:outerShdw blurRad="38100" dist="38100" dir="2700000" algn="tl">
                    <a:srgbClr val="000000">
                      <a:alpha val="43137"/>
                    </a:srgbClr>
                  </a:outerShdw>
                </a:effectLst>
              </a:rPr>
              <a:t> </a:t>
            </a:r>
            <a:r>
              <a:rPr lang="fr-FR" sz="3200" b="1" dirty="0">
                <a:effectLst>
                  <a:outerShdw blurRad="38100" dist="38100" dir="2700000" algn="tl">
                    <a:srgbClr val="000000">
                      <a:alpha val="43137"/>
                    </a:srgbClr>
                  </a:outerShdw>
                </a:effectLst>
              </a:rPr>
              <a:t> DÉPLOIEMENT D'UN MODÈLE DE DÉTECTION ET RECONNAISSANCE DES LOGOS DANS UNE APPLICATION MOBILE</a:t>
            </a:r>
            <a:endParaRPr lang="en-US" sz="32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4515377" y="4500880"/>
            <a:ext cx="6987645" cy="883920"/>
          </a:xfrm>
        </p:spPr>
        <p:txBody>
          <a:bodyPr>
            <a:normAutofit/>
          </a:bodyPr>
          <a:lstStyle/>
          <a:p>
            <a:r>
              <a:rPr lang="fr-FR" dirty="0"/>
              <a:t>Présenté par : Adel Sidi M’Hamed</a:t>
            </a:r>
          </a:p>
          <a:p>
            <a:r>
              <a:rPr lang="fr-FR" sz="1700" dirty="0"/>
              <a:t>Encadré par: Mme. Olfa Dridi et Mme. Samar Saidi</a:t>
            </a:r>
          </a:p>
        </p:txBody>
      </p:sp>
      <p:sp>
        <p:nvSpPr>
          <p:cNvPr id="4" name="TextBox 3"/>
          <p:cNvSpPr txBox="1"/>
          <p:nvPr/>
        </p:nvSpPr>
        <p:spPr>
          <a:xfrm>
            <a:off x="3453063" y="348916"/>
            <a:ext cx="6906126" cy="2739211"/>
          </a:xfrm>
          <a:prstGeom prst="rect">
            <a:avLst/>
          </a:prstGeom>
          <a:noFill/>
        </p:spPr>
        <p:txBody>
          <a:bodyPr wrap="square" rtlCol="0">
            <a:spAutoFit/>
          </a:bodyPr>
          <a:lstStyle/>
          <a:p>
            <a:pPr algn="ctr"/>
            <a:r>
              <a:rPr lang="fr-FR" sz="1600" dirty="0">
                <a:ea typeface="Open Sans Light" panose="020B0306030504020204" pitchFamily="34" charset="0"/>
                <a:cs typeface="Open Sans Light" panose="020B0306030504020204" pitchFamily="34" charset="0"/>
              </a:rPr>
              <a:t>Ministère de l’Enseignement Supérieur et de la Recherche Scientifique</a:t>
            </a:r>
          </a:p>
          <a:p>
            <a:pPr algn="ctr"/>
            <a:r>
              <a:rPr lang="fr-FR" dirty="0">
                <a:ea typeface="Open Sans Light" panose="020B0306030504020204" pitchFamily="34" charset="0"/>
                <a:cs typeface="Open Sans Light" panose="020B0306030504020204" pitchFamily="34" charset="0"/>
              </a:rPr>
              <a:t>Faculté des sciences de Bizerte  </a:t>
            </a:r>
          </a:p>
          <a:p>
            <a:pPr algn="ctr"/>
            <a:r>
              <a:rPr lang="fr-FR" sz="2000" dirty="0">
                <a:ea typeface="Open Sans Light" panose="020B0306030504020204" pitchFamily="34" charset="0"/>
                <a:cs typeface="Open Sans Light" panose="020B0306030504020204" pitchFamily="34" charset="0"/>
              </a:rPr>
              <a:t>Département informatique </a:t>
            </a:r>
          </a:p>
          <a:p>
            <a:pPr algn="ctr"/>
            <a:endParaRPr lang="en-US" sz="2000" dirty="0">
              <a:ea typeface="Open Sans Light" panose="020B0306030504020204" pitchFamily="34" charset="0"/>
              <a:cs typeface="Open Sans Light" panose="020B0306030504020204" pitchFamily="34" charset="0"/>
            </a:endParaRPr>
          </a:p>
          <a:p>
            <a:pPr algn="ctr"/>
            <a:endParaRPr lang="fr-FR" sz="2000" dirty="0">
              <a:ea typeface="Open Sans Light" panose="020B0306030504020204" pitchFamily="34" charset="0"/>
              <a:cs typeface="Open Sans Light" panose="020B0306030504020204" pitchFamily="34" charset="0"/>
            </a:endParaRPr>
          </a:p>
          <a:p>
            <a:pPr algn="ctr"/>
            <a:r>
              <a:rPr lang="en-US" sz="2800" b="1" cap="small" dirty="0">
                <a:ea typeface="Open Sans Light" panose="020B0306030504020204" pitchFamily="34" charset="0"/>
                <a:cs typeface="Open Sans Light" panose="020B0306030504020204" pitchFamily="34" charset="0"/>
              </a:rPr>
              <a:t>Stage De Fin </a:t>
            </a:r>
            <a:r>
              <a:rPr lang="fr-FR" sz="2800" b="1" cap="small" dirty="0">
                <a:ea typeface="Open Sans Light" panose="020B0306030504020204" pitchFamily="34" charset="0"/>
                <a:cs typeface="Open Sans Light" panose="020B0306030504020204" pitchFamily="34" charset="0"/>
              </a:rPr>
              <a:t>d’Etudes</a:t>
            </a:r>
          </a:p>
          <a:p>
            <a:pPr algn="ctr"/>
            <a:r>
              <a:rPr lang="fr-FR" sz="1200" b="1" cap="small" dirty="0">
                <a:ea typeface="Open Sans Light" panose="020B0306030504020204" pitchFamily="34" charset="0"/>
                <a:cs typeface="Open Sans Light" panose="020B0306030504020204" pitchFamily="34" charset="0"/>
              </a:rPr>
              <a:t> </a:t>
            </a:r>
            <a:endParaRPr lang="en-US" sz="2400" b="1" cap="small" dirty="0">
              <a:ea typeface="Open Sans Light" panose="020B0306030504020204" pitchFamily="34" charset="0"/>
              <a:cs typeface="Open Sans Light" panose="020B0306030504020204" pitchFamily="34" charset="0"/>
            </a:endParaRPr>
          </a:p>
          <a:p>
            <a:pPr algn="ctr"/>
            <a:r>
              <a:rPr lang="fr-FR" sz="2000" dirty="0">
                <a:ea typeface="Open Sans Light" panose="020B0306030504020204" pitchFamily="34" charset="0"/>
                <a:cs typeface="Open Sans Light" panose="020B0306030504020204" pitchFamily="34" charset="0"/>
              </a:rPr>
              <a:t>intitulé</a:t>
            </a:r>
          </a:p>
          <a:p>
            <a:pPr algn="ctr"/>
            <a:endParaRPr lang="en-US" dirty="0">
              <a:ea typeface="Open Sans Light" panose="020B0306030504020204" pitchFamily="34" charset="0"/>
              <a:cs typeface="Open Sans Light" panose="020B0306030504020204" pitchFamily="34" charset="0"/>
            </a:endParaRPr>
          </a:p>
        </p:txBody>
      </p:sp>
      <p:pic>
        <p:nvPicPr>
          <p:cNvPr id="5" name="Picture 4"/>
          <p:cNvPicPr>
            <a:picLocks noChangeAspect="1" noChangeArrowheads="1"/>
          </p:cNvPicPr>
          <p:nvPr/>
        </p:nvPicPr>
        <p:blipFill>
          <a:blip r:embed="rId3"/>
          <a:srcRect/>
          <a:stretch/>
        </p:blipFill>
        <p:spPr bwMode="auto">
          <a:xfrm>
            <a:off x="9735151" y="782321"/>
            <a:ext cx="1961015" cy="8009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4"/>
          <a:srcRect/>
          <a:stretch/>
        </p:blipFill>
        <p:spPr bwMode="auto">
          <a:xfrm>
            <a:off x="9653871" y="5707185"/>
            <a:ext cx="1603375" cy="670642"/>
          </a:xfrm>
          <a:prstGeom prst="rect">
            <a:avLst/>
          </a:prstGeom>
          <a:noFill/>
          <a:ln>
            <a:noFill/>
          </a:ln>
        </p:spPr>
      </p:pic>
      <p:sp>
        <p:nvSpPr>
          <p:cNvPr id="7" name="TextBox 6"/>
          <p:cNvSpPr txBox="1"/>
          <p:nvPr/>
        </p:nvSpPr>
        <p:spPr>
          <a:xfrm>
            <a:off x="433137" y="6357508"/>
            <a:ext cx="1612231" cy="369332"/>
          </a:xfrm>
          <a:prstGeom prst="rect">
            <a:avLst/>
          </a:prstGeom>
          <a:noFill/>
        </p:spPr>
        <p:txBody>
          <a:bodyPr wrap="square" rtlCol="0">
            <a:spAutoFit/>
          </a:bodyPr>
          <a:lstStyle/>
          <a:p>
            <a:r>
              <a:rPr lang="fr-FR" dirty="0"/>
              <a:t>AU: 2021-2022</a:t>
            </a:r>
            <a:endParaRPr lang="en-US" dirty="0"/>
          </a:p>
        </p:txBody>
      </p:sp>
      <p:sp>
        <p:nvSpPr>
          <p:cNvPr id="8" name="TextBox 7"/>
          <p:cNvSpPr txBox="1"/>
          <p:nvPr/>
        </p:nvSpPr>
        <p:spPr>
          <a:xfrm>
            <a:off x="6906126" y="5884194"/>
            <a:ext cx="3164305" cy="615553"/>
          </a:xfrm>
          <a:prstGeom prst="rect">
            <a:avLst/>
          </a:prstGeom>
          <a:noFill/>
        </p:spPr>
        <p:txBody>
          <a:bodyPr wrap="square" rtlCol="0">
            <a:spAutoFit/>
          </a:bodyPr>
          <a:lstStyle/>
          <a:p>
            <a:r>
              <a:rPr lang="fr-FR" sz="1700" dirty="0"/>
              <a:t>Au sein de l’entreprise :</a:t>
            </a:r>
          </a:p>
          <a:p>
            <a:r>
              <a:rPr lang="fr-FR" sz="1700" dirty="0" err="1"/>
              <a:t>MarkomWeb</a:t>
            </a:r>
            <a:endParaRPr lang="en-US" sz="1700" dirty="0"/>
          </a:p>
        </p:txBody>
      </p:sp>
      <p:pic>
        <p:nvPicPr>
          <p:cNvPr id="9" name="Picture 4">
            <a:extLst>
              <a:ext uri="{FF2B5EF4-FFF2-40B4-BE49-F238E27FC236}">
                <a16:creationId xmlns:a16="http://schemas.microsoft.com/office/drawing/2014/main" id="{60262E0B-1D28-9E43-119C-23568682D9C6}"/>
              </a:ext>
            </a:extLst>
          </p:cNvPr>
          <p:cNvPicPr>
            <a:picLocks noChangeAspect="1" noChangeArrowheads="1"/>
          </p:cNvPicPr>
          <p:nvPr/>
        </p:nvPicPr>
        <p:blipFill>
          <a:blip r:embed="rId5"/>
          <a:srcRect/>
          <a:stretch/>
        </p:blipFill>
        <p:spPr bwMode="auto">
          <a:xfrm>
            <a:off x="2316960" y="526628"/>
            <a:ext cx="1136103" cy="105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4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8" y="17502"/>
            <a:ext cx="2004075"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64240" y="6246055"/>
            <a:ext cx="989952"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769FF50-9643-42C4-8D4E-789F07703271}" type="slidenum">
              <a:rPr lang="en-US" sz="1800" smtClean="0"/>
              <a:t>10</a:t>
            </a:fld>
            <a:r>
              <a:rPr lang="en-US" sz="1800" dirty="0"/>
              <a:t>/38</a:t>
            </a:r>
          </a:p>
        </p:txBody>
      </p:sp>
      <p:sp>
        <p:nvSpPr>
          <p:cNvPr id="7" name="TextBox 25">
            <a:extLst>
              <a:ext uri="{FF2B5EF4-FFF2-40B4-BE49-F238E27FC236}">
                <a16:creationId xmlns:a16="http://schemas.microsoft.com/office/drawing/2014/main" id="{3DAB13EF-4FB3-828D-8A67-E1A5C27537A8}"/>
              </a:ext>
            </a:extLst>
          </p:cNvPr>
          <p:cNvSpPr txBox="1"/>
          <p:nvPr/>
        </p:nvSpPr>
        <p:spPr>
          <a:xfrm>
            <a:off x="1319944" y="924379"/>
            <a:ext cx="2875280"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Solution</a:t>
            </a:r>
            <a:endParaRPr lang="en-US" sz="3200" b="1" dirty="0">
              <a:effectLst>
                <a:outerShdw blurRad="38100" dist="38100" dir="2700000" algn="tl">
                  <a:srgbClr val="000000">
                    <a:alpha val="43137"/>
                  </a:srgbClr>
                </a:outerShdw>
              </a:effectLst>
            </a:endParaRPr>
          </a:p>
        </p:txBody>
      </p:sp>
      <p:pic>
        <p:nvPicPr>
          <p:cNvPr id="12" name="Image 11">
            <a:extLst>
              <a:ext uri="{FF2B5EF4-FFF2-40B4-BE49-F238E27FC236}">
                <a16:creationId xmlns:a16="http://schemas.microsoft.com/office/drawing/2014/main" id="{95EA1DBF-540F-6AD5-0522-3CC3D66FA0BA}"/>
              </a:ext>
            </a:extLst>
          </p:cNvPr>
          <p:cNvPicPr>
            <a:picLocks noChangeAspect="1"/>
          </p:cNvPicPr>
          <p:nvPr/>
        </p:nvPicPr>
        <p:blipFill>
          <a:blip r:embed="rId3"/>
          <a:stretch>
            <a:fillRect/>
          </a:stretch>
        </p:blipFill>
        <p:spPr>
          <a:xfrm>
            <a:off x="8496307" y="1386044"/>
            <a:ext cx="2824456" cy="3561876"/>
          </a:xfrm>
          <a:prstGeom prst="rect">
            <a:avLst/>
          </a:prstGeom>
        </p:spPr>
      </p:pic>
      <p:sp>
        <p:nvSpPr>
          <p:cNvPr id="16" name="TextBox 24">
            <a:extLst>
              <a:ext uri="{FF2B5EF4-FFF2-40B4-BE49-F238E27FC236}">
                <a16:creationId xmlns:a16="http://schemas.microsoft.com/office/drawing/2014/main" id="{78E0A487-2720-5DF3-84F2-C31D1DBCD20B}"/>
              </a:ext>
            </a:extLst>
          </p:cNvPr>
          <p:cNvSpPr txBox="1"/>
          <p:nvPr/>
        </p:nvSpPr>
        <p:spPr>
          <a:xfrm>
            <a:off x="1726436" y="2202228"/>
            <a:ext cx="6416203" cy="769441"/>
          </a:xfrm>
          <a:prstGeom prst="rect">
            <a:avLst/>
          </a:prstGeom>
          <a:noFill/>
        </p:spPr>
        <p:txBody>
          <a:bodyPr wrap="square" rtlCol="0">
            <a:spAutoFit/>
          </a:bodyPr>
          <a:lstStyle/>
          <a:p>
            <a:pPr marL="285750" indent="-285750">
              <a:buFont typeface="Wingdings" panose="05000000000000000000" pitchFamily="2" charset="2"/>
              <a:buChar char="q"/>
            </a:pPr>
            <a:r>
              <a:rPr lang="fr-FR" sz="2200" dirty="0">
                <a:latin typeface="NimbusRomNo9L-Regu"/>
              </a:rPr>
              <a:t>Un modèle d’apprentissage profond entrainé sur un jeu de données.</a:t>
            </a:r>
            <a:endParaRPr lang="fr-FR" sz="2200" dirty="0"/>
          </a:p>
        </p:txBody>
      </p:sp>
      <p:sp>
        <p:nvSpPr>
          <p:cNvPr id="17" name="TextBox 24">
            <a:extLst>
              <a:ext uri="{FF2B5EF4-FFF2-40B4-BE49-F238E27FC236}">
                <a16:creationId xmlns:a16="http://schemas.microsoft.com/office/drawing/2014/main" id="{5CF619D9-846B-7D41-027A-597A2A2911C5}"/>
              </a:ext>
            </a:extLst>
          </p:cNvPr>
          <p:cNvSpPr txBox="1"/>
          <p:nvPr/>
        </p:nvSpPr>
        <p:spPr>
          <a:xfrm>
            <a:off x="1726436" y="3664743"/>
            <a:ext cx="6416203" cy="769441"/>
          </a:xfrm>
          <a:prstGeom prst="rect">
            <a:avLst/>
          </a:prstGeom>
          <a:noFill/>
        </p:spPr>
        <p:txBody>
          <a:bodyPr wrap="square" rtlCol="0">
            <a:spAutoFit/>
          </a:bodyPr>
          <a:lstStyle/>
          <a:p>
            <a:pPr marL="285750" indent="-285750">
              <a:buFont typeface="Wingdings" panose="05000000000000000000" pitchFamily="2" charset="2"/>
              <a:buChar char="q"/>
            </a:pPr>
            <a:r>
              <a:rPr lang="fr-FR" sz="2200" dirty="0">
                <a:latin typeface="NimbusRomNo9L-Regu"/>
              </a:rPr>
              <a:t>Déploiement de ce modèle dans une application mobile.</a:t>
            </a:r>
            <a:endParaRPr lang="fr-FR" sz="2200" dirty="0"/>
          </a:p>
        </p:txBody>
      </p:sp>
    </p:spTree>
    <p:extLst>
      <p:ext uri="{BB962C8B-B14F-4D97-AF65-F5344CB8AC3E}">
        <p14:creationId xmlns:p14="http://schemas.microsoft.com/office/powerpoint/2010/main" val="45879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9" y="17502"/>
            <a:ext cx="2004074"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27664" y="6246055"/>
            <a:ext cx="102652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1521C9-BB7E-4215-8602-6F0FE9C032A3}" type="slidenum">
              <a:rPr lang="en-US" sz="1800" smtClean="0"/>
              <a:t>11</a:t>
            </a:fld>
            <a:r>
              <a:rPr lang="en-US" sz="1800" dirty="0"/>
              <a:t>/38</a:t>
            </a:r>
          </a:p>
        </p:txBody>
      </p:sp>
      <p:pic>
        <p:nvPicPr>
          <p:cNvPr id="2" name="Image 1">
            <a:extLst>
              <a:ext uri="{FF2B5EF4-FFF2-40B4-BE49-F238E27FC236}">
                <a16:creationId xmlns:a16="http://schemas.microsoft.com/office/drawing/2014/main" id="{86687998-3ADF-F230-49BB-9AF2659F6B9A}"/>
              </a:ext>
            </a:extLst>
          </p:cNvPr>
          <p:cNvPicPr>
            <a:picLocks noChangeAspect="1"/>
          </p:cNvPicPr>
          <p:nvPr/>
        </p:nvPicPr>
        <p:blipFill>
          <a:blip r:embed="rId3"/>
          <a:stretch>
            <a:fillRect/>
          </a:stretch>
        </p:blipFill>
        <p:spPr>
          <a:xfrm>
            <a:off x="1575473" y="672117"/>
            <a:ext cx="1788160" cy="1788160"/>
          </a:xfrm>
          <a:prstGeom prst="rect">
            <a:avLst/>
          </a:prstGeom>
        </p:spPr>
      </p:pic>
      <p:sp>
        <p:nvSpPr>
          <p:cNvPr id="3" name="TextBox 24">
            <a:extLst>
              <a:ext uri="{FF2B5EF4-FFF2-40B4-BE49-F238E27FC236}">
                <a16:creationId xmlns:a16="http://schemas.microsoft.com/office/drawing/2014/main" id="{001744A2-EE5A-648F-1C06-295B273783B4}"/>
              </a:ext>
            </a:extLst>
          </p:cNvPr>
          <p:cNvSpPr txBox="1"/>
          <p:nvPr/>
        </p:nvSpPr>
        <p:spPr>
          <a:xfrm>
            <a:off x="2088758" y="2170752"/>
            <a:ext cx="1599923" cy="646331"/>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rPr>
              <a:t>Collection des</a:t>
            </a:r>
          </a:p>
          <a:p>
            <a:pPr algn="ctr"/>
            <a:r>
              <a:rPr lang="fr-FR" b="1" dirty="0">
                <a:effectLst>
                  <a:outerShdw blurRad="38100" dist="38100" dir="2700000" algn="tl">
                    <a:srgbClr val="000000">
                      <a:alpha val="43137"/>
                    </a:srgbClr>
                  </a:outerShdw>
                </a:effectLst>
              </a:rPr>
              <a:t> données</a:t>
            </a:r>
          </a:p>
        </p:txBody>
      </p:sp>
      <p:pic>
        <p:nvPicPr>
          <p:cNvPr id="4" name="Image 3">
            <a:extLst>
              <a:ext uri="{FF2B5EF4-FFF2-40B4-BE49-F238E27FC236}">
                <a16:creationId xmlns:a16="http://schemas.microsoft.com/office/drawing/2014/main" id="{20E260AF-E705-FC86-BDB0-848A3D89F9FC}"/>
              </a:ext>
            </a:extLst>
          </p:cNvPr>
          <p:cNvPicPr>
            <a:picLocks noChangeAspect="1"/>
          </p:cNvPicPr>
          <p:nvPr/>
        </p:nvPicPr>
        <p:blipFill>
          <a:blip r:embed="rId4"/>
          <a:stretch>
            <a:fillRect/>
          </a:stretch>
        </p:blipFill>
        <p:spPr>
          <a:xfrm>
            <a:off x="3876918" y="1096921"/>
            <a:ext cx="1073831" cy="1073831"/>
          </a:xfrm>
          <a:prstGeom prst="rect">
            <a:avLst/>
          </a:prstGeom>
        </p:spPr>
      </p:pic>
      <p:pic>
        <p:nvPicPr>
          <p:cNvPr id="5" name="Image 4">
            <a:extLst>
              <a:ext uri="{FF2B5EF4-FFF2-40B4-BE49-F238E27FC236}">
                <a16:creationId xmlns:a16="http://schemas.microsoft.com/office/drawing/2014/main" id="{563E4692-8AF1-BD06-E4AC-2C3C98258466}"/>
              </a:ext>
            </a:extLst>
          </p:cNvPr>
          <p:cNvPicPr>
            <a:picLocks noChangeAspect="1"/>
          </p:cNvPicPr>
          <p:nvPr/>
        </p:nvPicPr>
        <p:blipFill>
          <a:blip r:embed="rId5"/>
          <a:stretch>
            <a:fillRect/>
          </a:stretch>
        </p:blipFill>
        <p:spPr>
          <a:xfrm>
            <a:off x="5377181" y="915017"/>
            <a:ext cx="1437638" cy="1437638"/>
          </a:xfrm>
          <a:prstGeom prst="rect">
            <a:avLst/>
          </a:prstGeom>
        </p:spPr>
      </p:pic>
      <p:sp>
        <p:nvSpPr>
          <p:cNvPr id="6" name="TextBox 24">
            <a:extLst>
              <a:ext uri="{FF2B5EF4-FFF2-40B4-BE49-F238E27FC236}">
                <a16:creationId xmlns:a16="http://schemas.microsoft.com/office/drawing/2014/main" id="{6E404F3E-5057-A944-5B6F-495B8841020D}"/>
              </a:ext>
            </a:extLst>
          </p:cNvPr>
          <p:cNvSpPr txBox="1"/>
          <p:nvPr/>
        </p:nvSpPr>
        <p:spPr>
          <a:xfrm>
            <a:off x="5377181" y="2275611"/>
            <a:ext cx="1599923" cy="369332"/>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rPr>
              <a:t>Labélisation</a:t>
            </a:r>
          </a:p>
        </p:txBody>
      </p:sp>
      <p:pic>
        <p:nvPicPr>
          <p:cNvPr id="7" name="Image 6">
            <a:extLst>
              <a:ext uri="{FF2B5EF4-FFF2-40B4-BE49-F238E27FC236}">
                <a16:creationId xmlns:a16="http://schemas.microsoft.com/office/drawing/2014/main" id="{5AEB68CD-7009-8706-5F8C-0381960B6D49}"/>
              </a:ext>
            </a:extLst>
          </p:cNvPr>
          <p:cNvPicPr>
            <a:picLocks noChangeAspect="1"/>
          </p:cNvPicPr>
          <p:nvPr/>
        </p:nvPicPr>
        <p:blipFill>
          <a:blip r:embed="rId4"/>
          <a:stretch>
            <a:fillRect/>
          </a:stretch>
        </p:blipFill>
        <p:spPr>
          <a:xfrm>
            <a:off x="7305636" y="1111543"/>
            <a:ext cx="1073831" cy="1073831"/>
          </a:xfrm>
          <a:prstGeom prst="rect">
            <a:avLst/>
          </a:prstGeom>
        </p:spPr>
      </p:pic>
      <p:pic>
        <p:nvPicPr>
          <p:cNvPr id="11" name="Image 10">
            <a:extLst>
              <a:ext uri="{FF2B5EF4-FFF2-40B4-BE49-F238E27FC236}">
                <a16:creationId xmlns:a16="http://schemas.microsoft.com/office/drawing/2014/main" id="{5DD3F4C7-FBF4-7A59-5CB2-9C059A222919}"/>
              </a:ext>
            </a:extLst>
          </p:cNvPr>
          <p:cNvPicPr>
            <a:picLocks noChangeAspect="1"/>
          </p:cNvPicPr>
          <p:nvPr/>
        </p:nvPicPr>
        <p:blipFill>
          <a:blip r:embed="rId6"/>
          <a:stretch>
            <a:fillRect/>
          </a:stretch>
        </p:blipFill>
        <p:spPr>
          <a:xfrm>
            <a:off x="8870284" y="977898"/>
            <a:ext cx="1341120" cy="1341119"/>
          </a:xfrm>
          <a:prstGeom prst="rect">
            <a:avLst/>
          </a:prstGeom>
        </p:spPr>
      </p:pic>
      <p:sp>
        <p:nvSpPr>
          <p:cNvPr id="12" name="TextBox 24">
            <a:extLst>
              <a:ext uri="{FF2B5EF4-FFF2-40B4-BE49-F238E27FC236}">
                <a16:creationId xmlns:a16="http://schemas.microsoft.com/office/drawing/2014/main" id="{D6AA9EAD-B3B6-1BF9-CA9C-93F1F126A61B}"/>
              </a:ext>
            </a:extLst>
          </p:cNvPr>
          <p:cNvSpPr txBox="1"/>
          <p:nvPr/>
        </p:nvSpPr>
        <p:spPr>
          <a:xfrm>
            <a:off x="8698987" y="2319017"/>
            <a:ext cx="1599923" cy="369332"/>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rPr>
              <a:t>Prétraitement</a:t>
            </a:r>
          </a:p>
        </p:txBody>
      </p:sp>
      <p:pic>
        <p:nvPicPr>
          <p:cNvPr id="13" name="Image 12">
            <a:extLst>
              <a:ext uri="{FF2B5EF4-FFF2-40B4-BE49-F238E27FC236}">
                <a16:creationId xmlns:a16="http://schemas.microsoft.com/office/drawing/2014/main" id="{B7C9CB76-2355-D4FC-B1E9-EDF82F387B1D}"/>
              </a:ext>
            </a:extLst>
          </p:cNvPr>
          <p:cNvPicPr>
            <a:picLocks noChangeAspect="1"/>
          </p:cNvPicPr>
          <p:nvPr/>
        </p:nvPicPr>
        <p:blipFill>
          <a:blip r:embed="rId4"/>
          <a:stretch>
            <a:fillRect/>
          </a:stretch>
        </p:blipFill>
        <p:spPr>
          <a:xfrm rot="16200000" flipH="1" flipV="1">
            <a:off x="8861674" y="2870681"/>
            <a:ext cx="1158787" cy="1158787"/>
          </a:xfrm>
          <a:prstGeom prst="rect">
            <a:avLst/>
          </a:prstGeom>
        </p:spPr>
      </p:pic>
      <p:pic>
        <p:nvPicPr>
          <p:cNvPr id="14" name="Image 13">
            <a:extLst>
              <a:ext uri="{FF2B5EF4-FFF2-40B4-BE49-F238E27FC236}">
                <a16:creationId xmlns:a16="http://schemas.microsoft.com/office/drawing/2014/main" id="{C2462A0A-1F72-3F51-18F7-E993652598DD}"/>
              </a:ext>
            </a:extLst>
          </p:cNvPr>
          <p:cNvPicPr>
            <a:picLocks noChangeAspect="1"/>
          </p:cNvPicPr>
          <p:nvPr/>
        </p:nvPicPr>
        <p:blipFill>
          <a:blip r:embed="rId7"/>
          <a:stretch>
            <a:fillRect/>
          </a:stretch>
        </p:blipFill>
        <p:spPr>
          <a:xfrm>
            <a:off x="8662437" y="4251200"/>
            <a:ext cx="1557263" cy="1557263"/>
          </a:xfrm>
          <a:prstGeom prst="rect">
            <a:avLst/>
          </a:prstGeom>
        </p:spPr>
      </p:pic>
      <p:sp>
        <p:nvSpPr>
          <p:cNvPr id="15" name="TextBox 24">
            <a:extLst>
              <a:ext uri="{FF2B5EF4-FFF2-40B4-BE49-F238E27FC236}">
                <a16:creationId xmlns:a16="http://schemas.microsoft.com/office/drawing/2014/main" id="{833DA99A-96AF-E2B5-A5AD-37E89C2EC363}"/>
              </a:ext>
            </a:extLst>
          </p:cNvPr>
          <p:cNvSpPr txBox="1"/>
          <p:nvPr/>
        </p:nvSpPr>
        <p:spPr>
          <a:xfrm>
            <a:off x="8625651" y="5880102"/>
            <a:ext cx="1630834" cy="369332"/>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rPr>
              <a:t>Entraînement</a:t>
            </a:r>
          </a:p>
        </p:txBody>
      </p:sp>
      <p:pic>
        <p:nvPicPr>
          <p:cNvPr id="16" name="Image 15">
            <a:extLst>
              <a:ext uri="{FF2B5EF4-FFF2-40B4-BE49-F238E27FC236}">
                <a16:creationId xmlns:a16="http://schemas.microsoft.com/office/drawing/2014/main" id="{A43F7127-9248-A6EC-C76D-5855E920C8C8}"/>
              </a:ext>
            </a:extLst>
          </p:cNvPr>
          <p:cNvPicPr>
            <a:picLocks noChangeAspect="1"/>
          </p:cNvPicPr>
          <p:nvPr/>
        </p:nvPicPr>
        <p:blipFill>
          <a:blip r:embed="rId4"/>
          <a:stretch>
            <a:fillRect/>
          </a:stretch>
        </p:blipFill>
        <p:spPr>
          <a:xfrm flipH="1" flipV="1">
            <a:off x="7190766" y="4536825"/>
            <a:ext cx="1158787" cy="1158787"/>
          </a:xfrm>
          <a:prstGeom prst="rect">
            <a:avLst/>
          </a:prstGeom>
        </p:spPr>
      </p:pic>
      <p:pic>
        <p:nvPicPr>
          <p:cNvPr id="18" name="Image 17">
            <a:extLst>
              <a:ext uri="{FF2B5EF4-FFF2-40B4-BE49-F238E27FC236}">
                <a16:creationId xmlns:a16="http://schemas.microsoft.com/office/drawing/2014/main" id="{9F98CE27-A61D-4800-6479-124F17E3B430}"/>
              </a:ext>
            </a:extLst>
          </p:cNvPr>
          <p:cNvPicPr>
            <a:picLocks noChangeAspect="1"/>
          </p:cNvPicPr>
          <p:nvPr/>
        </p:nvPicPr>
        <p:blipFill>
          <a:blip r:embed="rId8"/>
          <a:stretch>
            <a:fillRect/>
          </a:stretch>
        </p:blipFill>
        <p:spPr>
          <a:xfrm>
            <a:off x="5520164" y="4474282"/>
            <a:ext cx="1283874" cy="1283874"/>
          </a:xfrm>
          <a:prstGeom prst="rect">
            <a:avLst/>
          </a:prstGeom>
        </p:spPr>
      </p:pic>
      <p:sp>
        <p:nvSpPr>
          <p:cNvPr id="19" name="TextBox 24">
            <a:extLst>
              <a:ext uri="{FF2B5EF4-FFF2-40B4-BE49-F238E27FC236}">
                <a16:creationId xmlns:a16="http://schemas.microsoft.com/office/drawing/2014/main" id="{A9E10F01-8B4C-FD7B-3A47-E7B4F6DA6D1E}"/>
              </a:ext>
            </a:extLst>
          </p:cNvPr>
          <p:cNvSpPr txBox="1"/>
          <p:nvPr/>
        </p:nvSpPr>
        <p:spPr>
          <a:xfrm>
            <a:off x="5362140" y="5876723"/>
            <a:ext cx="1599923" cy="369332"/>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rPr>
              <a:t>Modèle</a:t>
            </a:r>
          </a:p>
        </p:txBody>
      </p:sp>
      <p:pic>
        <p:nvPicPr>
          <p:cNvPr id="20" name="Image 19">
            <a:extLst>
              <a:ext uri="{FF2B5EF4-FFF2-40B4-BE49-F238E27FC236}">
                <a16:creationId xmlns:a16="http://schemas.microsoft.com/office/drawing/2014/main" id="{D84FEFEF-A7CD-6DA4-788D-21457F977BF9}"/>
              </a:ext>
            </a:extLst>
          </p:cNvPr>
          <p:cNvPicPr>
            <a:picLocks noChangeAspect="1"/>
          </p:cNvPicPr>
          <p:nvPr/>
        </p:nvPicPr>
        <p:blipFill>
          <a:blip r:embed="rId9"/>
          <a:stretch>
            <a:fillRect/>
          </a:stretch>
        </p:blipFill>
        <p:spPr>
          <a:xfrm>
            <a:off x="2300969" y="3221842"/>
            <a:ext cx="1228595" cy="1228595"/>
          </a:xfrm>
          <a:prstGeom prst="rect">
            <a:avLst/>
          </a:prstGeom>
        </p:spPr>
      </p:pic>
      <p:sp>
        <p:nvSpPr>
          <p:cNvPr id="25" name="TextBox 24">
            <a:extLst>
              <a:ext uri="{FF2B5EF4-FFF2-40B4-BE49-F238E27FC236}">
                <a16:creationId xmlns:a16="http://schemas.microsoft.com/office/drawing/2014/main" id="{A70203B3-5DAD-2719-9FE9-B1A766BF3173}"/>
              </a:ext>
            </a:extLst>
          </p:cNvPr>
          <p:cNvSpPr txBox="1"/>
          <p:nvPr/>
        </p:nvSpPr>
        <p:spPr>
          <a:xfrm>
            <a:off x="2164547" y="4433836"/>
            <a:ext cx="1599923" cy="369332"/>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rPr>
              <a:t>Input</a:t>
            </a:r>
          </a:p>
        </p:txBody>
      </p:sp>
      <p:pic>
        <p:nvPicPr>
          <p:cNvPr id="26" name="Image 25">
            <a:extLst>
              <a:ext uri="{FF2B5EF4-FFF2-40B4-BE49-F238E27FC236}">
                <a16:creationId xmlns:a16="http://schemas.microsoft.com/office/drawing/2014/main" id="{681725D6-D89C-9A18-D4B0-27AB86478929}"/>
              </a:ext>
            </a:extLst>
          </p:cNvPr>
          <p:cNvPicPr>
            <a:picLocks noChangeAspect="1"/>
          </p:cNvPicPr>
          <p:nvPr/>
        </p:nvPicPr>
        <p:blipFill>
          <a:blip r:embed="rId10"/>
          <a:stretch>
            <a:fillRect/>
          </a:stretch>
        </p:blipFill>
        <p:spPr>
          <a:xfrm rot="12452025">
            <a:off x="3719746" y="3223876"/>
            <a:ext cx="1611183" cy="1611183"/>
          </a:xfrm>
          <a:prstGeom prst="rect">
            <a:avLst/>
          </a:prstGeom>
        </p:spPr>
      </p:pic>
      <p:pic>
        <p:nvPicPr>
          <p:cNvPr id="30" name="Image 29">
            <a:extLst>
              <a:ext uri="{FF2B5EF4-FFF2-40B4-BE49-F238E27FC236}">
                <a16:creationId xmlns:a16="http://schemas.microsoft.com/office/drawing/2014/main" id="{91DBC8E6-E178-8C54-3017-27C724FB8FC0}"/>
              </a:ext>
            </a:extLst>
          </p:cNvPr>
          <p:cNvPicPr>
            <a:picLocks noChangeAspect="1"/>
          </p:cNvPicPr>
          <p:nvPr/>
        </p:nvPicPr>
        <p:blipFill>
          <a:blip r:embed="rId10"/>
          <a:stretch>
            <a:fillRect/>
          </a:stretch>
        </p:blipFill>
        <p:spPr>
          <a:xfrm>
            <a:off x="4060260" y="5440463"/>
            <a:ext cx="1611183" cy="1611183"/>
          </a:xfrm>
          <a:prstGeom prst="rect">
            <a:avLst/>
          </a:prstGeom>
        </p:spPr>
      </p:pic>
      <p:pic>
        <p:nvPicPr>
          <p:cNvPr id="31" name="Image 30">
            <a:extLst>
              <a:ext uri="{FF2B5EF4-FFF2-40B4-BE49-F238E27FC236}">
                <a16:creationId xmlns:a16="http://schemas.microsoft.com/office/drawing/2014/main" id="{99643A55-2191-AD61-D5C3-A75DA1F27F7D}"/>
              </a:ext>
            </a:extLst>
          </p:cNvPr>
          <p:cNvPicPr>
            <a:picLocks noChangeAspect="1"/>
          </p:cNvPicPr>
          <p:nvPr/>
        </p:nvPicPr>
        <p:blipFill>
          <a:blip r:embed="rId11"/>
          <a:stretch>
            <a:fillRect/>
          </a:stretch>
        </p:blipFill>
        <p:spPr>
          <a:xfrm>
            <a:off x="2396672" y="5115803"/>
            <a:ext cx="1228595" cy="1228595"/>
          </a:xfrm>
          <a:prstGeom prst="rect">
            <a:avLst/>
          </a:prstGeom>
        </p:spPr>
      </p:pic>
      <p:sp>
        <p:nvSpPr>
          <p:cNvPr id="32" name="TextBox 24">
            <a:extLst>
              <a:ext uri="{FF2B5EF4-FFF2-40B4-BE49-F238E27FC236}">
                <a16:creationId xmlns:a16="http://schemas.microsoft.com/office/drawing/2014/main" id="{A90B964D-7310-67AD-7C61-7723FF348EE7}"/>
              </a:ext>
            </a:extLst>
          </p:cNvPr>
          <p:cNvSpPr txBox="1"/>
          <p:nvPr/>
        </p:nvSpPr>
        <p:spPr>
          <a:xfrm>
            <a:off x="2265485" y="6338833"/>
            <a:ext cx="1599923" cy="369332"/>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rPr>
              <a:t>Prédiction</a:t>
            </a:r>
          </a:p>
        </p:txBody>
      </p:sp>
    </p:spTree>
    <p:extLst>
      <p:ext uri="{BB962C8B-B14F-4D97-AF65-F5344CB8AC3E}">
        <p14:creationId xmlns:p14="http://schemas.microsoft.com/office/powerpoint/2010/main" val="39649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par>
                                <p:cTn id="68" presetID="6" presetClass="entr" presetSubtype="16"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circle(in)">
                                      <p:cBhvr>
                                        <p:cTn id="70" dur="2000"/>
                                        <p:tgtEl>
                                          <p:spTgt spid="25"/>
                                        </p:tgtEl>
                                      </p:cBhvr>
                                    </p:animEffect>
                                  </p:childTnLst>
                                </p:cTn>
                              </p:par>
                              <p:par>
                                <p:cTn id="71" presetID="6" presetClass="entr" presetSubtype="16"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circle(in)">
                                      <p:cBhvr>
                                        <p:cTn id="73" dur="20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circle(in)">
                                      <p:cBhvr>
                                        <p:cTn id="78" dur="2000"/>
                                        <p:tgtEl>
                                          <p:spTgt spid="30"/>
                                        </p:tgtEl>
                                      </p:cBhvr>
                                    </p:animEffect>
                                  </p:childTnLst>
                                </p:cTn>
                              </p:par>
                              <p:par>
                                <p:cTn id="79" presetID="6" presetClass="entr" presetSubtype="16"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circle(in)">
                                      <p:cBhvr>
                                        <p:cTn id="81" dur="2000"/>
                                        <p:tgtEl>
                                          <p:spTgt spid="31"/>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circle(in)">
                                      <p:cBhvr>
                                        <p:cTn id="8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5" grpId="0"/>
      <p:bldP spid="19" grpId="0"/>
      <p:bldP spid="25"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9" y="17502"/>
            <a:ext cx="2004074"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27664" y="6246055"/>
            <a:ext cx="102652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1521C9-BB7E-4215-8602-6F0FE9C032A3}" type="slidenum">
              <a:rPr lang="en-US" sz="1800" smtClean="0"/>
              <a:t>12</a:t>
            </a:fld>
            <a:r>
              <a:rPr lang="en-US" sz="1800" dirty="0"/>
              <a:t>/38</a:t>
            </a:r>
          </a:p>
        </p:txBody>
      </p:sp>
      <p:sp>
        <p:nvSpPr>
          <p:cNvPr id="20" name="TextBox 25">
            <a:extLst>
              <a:ext uri="{FF2B5EF4-FFF2-40B4-BE49-F238E27FC236}">
                <a16:creationId xmlns:a16="http://schemas.microsoft.com/office/drawing/2014/main" id="{0E05EC2B-5732-2DCE-9875-89BBE607574A}"/>
              </a:ext>
            </a:extLst>
          </p:cNvPr>
          <p:cNvSpPr txBox="1"/>
          <p:nvPr/>
        </p:nvSpPr>
        <p:spPr>
          <a:xfrm>
            <a:off x="1770747" y="939908"/>
            <a:ext cx="5147845" cy="646331"/>
          </a:xfrm>
          <a:prstGeom prst="rect">
            <a:avLst/>
          </a:prstGeom>
          <a:noFill/>
        </p:spPr>
        <p:txBody>
          <a:bodyPr wrap="square" rtlCol="0">
            <a:spAutoFit/>
          </a:bodyPr>
          <a:lstStyle/>
          <a:p>
            <a:pPr algn="ctr"/>
            <a:r>
              <a:rPr lang="fr-FR" sz="3600" b="1" dirty="0">
                <a:effectLst>
                  <a:outerShdw blurRad="38100" dist="38100" dir="2700000" algn="tl">
                    <a:srgbClr val="000000">
                      <a:alpha val="43137"/>
                    </a:srgbClr>
                  </a:outerShdw>
                </a:effectLst>
              </a:rPr>
              <a:t>Collection des données</a:t>
            </a:r>
            <a:endParaRPr lang="en-US" sz="3600" b="1" dirty="0">
              <a:effectLst>
                <a:outerShdw blurRad="38100" dist="38100" dir="2700000" algn="tl">
                  <a:srgbClr val="000000">
                    <a:alpha val="43137"/>
                  </a:srgbClr>
                </a:outerShdw>
              </a:effectLst>
            </a:endParaRPr>
          </a:p>
        </p:txBody>
      </p:sp>
      <p:pic>
        <p:nvPicPr>
          <p:cNvPr id="21" name="Image 20">
            <a:extLst>
              <a:ext uri="{FF2B5EF4-FFF2-40B4-BE49-F238E27FC236}">
                <a16:creationId xmlns:a16="http://schemas.microsoft.com/office/drawing/2014/main" id="{819A0C2E-391D-8D23-1572-4D399490EE89}"/>
              </a:ext>
            </a:extLst>
          </p:cNvPr>
          <p:cNvPicPr>
            <a:picLocks noChangeAspect="1"/>
          </p:cNvPicPr>
          <p:nvPr/>
        </p:nvPicPr>
        <p:blipFill>
          <a:blip r:embed="rId3"/>
          <a:stretch>
            <a:fillRect/>
          </a:stretch>
        </p:blipFill>
        <p:spPr>
          <a:xfrm>
            <a:off x="8077803" y="1656004"/>
            <a:ext cx="2842291" cy="2842291"/>
          </a:xfrm>
          <a:prstGeom prst="rect">
            <a:avLst/>
          </a:prstGeom>
        </p:spPr>
      </p:pic>
      <p:sp>
        <p:nvSpPr>
          <p:cNvPr id="2" name="TextBox 24">
            <a:extLst>
              <a:ext uri="{FF2B5EF4-FFF2-40B4-BE49-F238E27FC236}">
                <a16:creationId xmlns:a16="http://schemas.microsoft.com/office/drawing/2014/main" id="{65113DEC-7D17-26AA-3B78-30D48D4423BF}"/>
              </a:ext>
            </a:extLst>
          </p:cNvPr>
          <p:cNvSpPr txBox="1"/>
          <p:nvPr/>
        </p:nvSpPr>
        <p:spPr>
          <a:xfrm>
            <a:off x="1748469" y="2158160"/>
            <a:ext cx="6416203" cy="430887"/>
          </a:xfrm>
          <a:prstGeom prst="rect">
            <a:avLst/>
          </a:prstGeom>
          <a:noFill/>
        </p:spPr>
        <p:txBody>
          <a:bodyPr wrap="square" rtlCol="0">
            <a:spAutoFit/>
          </a:bodyPr>
          <a:lstStyle/>
          <a:p>
            <a:pPr marL="285750" indent="-285750">
              <a:buFont typeface="Wingdings" panose="05000000000000000000" pitchFamily="2" charset="2"/>
              <a:buChar char="q"/>
            </a:pPr>
            <a:r>
              <a:rPr lang="fr-FR" sz="2200" dirty="0">
                <a:latin typeface="NimbusRomNo9L-Regu"/>
              </a:rPr>
              <a:t>Étape primordiale</a:t>
            </a:r>
            <a:endParaRPr lang="fr-FR" sz="2200" dirty="0"/>
          </a:p>
        </p:txBody>
      </p:sp>
      <p:sp>
        <p:nvSpPr>
          <p:cNvPr id="3" name="TextBox 24">
            <a:extLst>
              <a:ext uri="{FF2B5EF4-FFF2-40B4-BE49-F238E27FC236}">
                <a16:creationId xmlns:a16="http://schemas.microsoft.com/office/drawing/2014/main" id="{FE22761D-D7AF-09A8-B3F7-36A276581C8F}"/>
              </a:ext>
            </a:extLst>
          </p:cNvPr>
          <p:cNvSpPr txBox="1"/>
          <p:nvPr/>
        </p:nvSpPr>
        <p:spPr>
          <a:xfrm>
            <a:off x="1770748" y="2990344"/>
            <a:ext cx="6416203" cy="430887"/>
          </a:xfrm>
          <a:prstGeom prst="rect">
            <a:avLst/>
          </a:prstGeom>
          <a:noFill/>
        </p:spPr>
        <p:txBody>
          <a:bodyPr wrap="square" rtlCol="0">
            <a:spAutoFit/>
          </a:bodyPr>
          <a:lstStyle/>
          <a:p>
            <a:pPr marL="285750" indent="-285750">
              <a:buFont typeface="Wingdings" panose="05000000000000000000" pitchFamily="2" charset="2"/>
              <a:buChar char="q"/>
            </a:pPr>
            <a:r>
              <a:rPr lang="fr-FR" sz="2200" dirty="0">
                <a:latin typeface="NimbusRomNo9L-Regu"/>
              </a:rPr>
              <a:t>Ensemble de données de Starbucks </a:t>
            </a:r>
            <a:endParaRPr lang="fr-FR" sz="2200" dirty="0"/>
          </a:p>
        </p:txBody>
      </p:sp>
      <p:sp>
        <p:nvSpPr>
          <p:cNvPr id="4" name="TextBox 24">
            <a:extLst>
              <a:ext uri="{FF2B5EF4-FFF2-40B4-BE49-F238E27FC236}">
                <a16:creationId xmlns:a16="http://schemas.microsoft.com/office/drawing/2014/main" id="{C655D365-A76D-CE3F-FE47-7A2B08758075}"/>
              </a:ext>
            </a:extLst>
          </p:cNvPr>
          <p:cNvSpPr txBox="1"/>
          <p:nvPr/>
        </p:nvSpPr>
        <p:spPr>
          <a:xfrm>
            <a:off x="1770748" y="3861832"/>
            <a:ext cx="6416203" cy="430887"/>
          </a:xfrm>
          <a:prstGeom prst="rect">
            <a:avLst/>
          </a:prstGeom>
          <a:noFill/>
        </p:spPr>
        <p:txBody>
          <a:bodyPr wrap="square" rtlCol="0">
            <a:spAutoFit/>
          </a:bodyPr>
          <a:lstStyle/>
          <a:p>
            <a:pPr marL="285750" indent="-285750">
              <a:buFont typeface="Wingdings" panose="05000000000000000000" pitchFamily="2" charset="2"/>
              <a:buChar char="q"/>
            </a:pPr>
            <a:r>
              <a:rPr lang="fr-FR" sz="2200" dirty="0">
                <a:latin typeface="NimbusRomNo9L-Regu"/>
              </a:rPr>
              <a:t>432 images collecté</a:t>
            </a:r>
            <a:endParaRPr lang="fr-FR" sz="2200" dirty="0"/>
          </a:p>
        </p:txBody>
      </p:sp>
    </p:spTree>
    <p:extLst>
      <p:ext uri="{BB962C8B-B14F-4D97-AF65-F5344CB8AC3E}">
        <p14:creationId xmlns:p14="http://schemas.microsoft.com/office/powerpoint/2010/main" val="375162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9" y="17502"/>
            <a:ext cx="2004074"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27664" y="6246055"/>
            <a:ext cx="102652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1521C9-BB7E-4215-8602-6F0FE9C032A3}" type="slidenum">
              <a:rPr lang="en-US" sz="1800" smtClean="0"/>
              <a:t>13</a:t>
            </a:fld>
            <a:r>
              <a:rPr lang="en-US" sz="1800" dirty="0"/>
              <a:t>/38</a:t>
            </a:r>
          </a:p>
        </p:txBody>
      </p:sp>
      <p:sp>
        <p:nvSpPr>
          <p:cNvPr id="2" name="TextBox 24">
            <a:extLst>
              <a:ext uri="{FF2B5EF4-FFF2-40B4-BE49-F238E27FC236}">
                <a16:creationId xmlns:a16="http://schemas.microsoft.com/office/drawing/2014/main" id="{ADB7AA84-92ED-E009-ACDE-41803E78FFBB}"/>
              </a:ext>
            </a:extLst>
          </p:cNvPr>
          <p:cNvSpPr txBox="1"/>
          <p:nvPr/>
        </p:nvSpPr>
        <p:spPr>
          <a:xfrm>
            <a:off x="3285564" y="6304002"/>
            <a:ext cx="6416203" cy="369332"/>
          </a:xfrm>
          <a:prstGeom prst="rect">
            <a:avLst/>
          </a:prstGeom>
          <a:noFill/>
        </p:spPr>
        <p:txBody>
          <a:bodyPr wrap="square" rtlCol="0">
            <a:spAutoFit/>
          </a:bodyPr>
          <a:lstStyle/>
          <a:p>
            <a:pPr algn="ctr"/>
            <a:r>
              <a:rPr lang="fr-FR" dirty="0"/>
              <a:t>Aperçu d’ensemble de données </a:t>
            </a:r>
          </a:p>
        </p:txBody>
      </p:sp>
      <p:pic>
        <p:nvPicPr>
          <p:cNvPr id="4" name="Image 3">
            <a:extLst>
              <a:ext uri="{FF2B5EF4-FFF2-40B4-BE49-F238E27FC236}">
                <a16:creationId xmlns:a16="http://schemas.microsoft.com/office/drawing/2014/main" id="{4A2A512B-BCAE-4F6E-0FD0-9C803645615C}"/>
              </a:ext>
            </a:extLst>
          </p:cNvPr>
          <p:cNvPicPr>
            <a:picLocks noChangeAspect="1"/>
          </p:cNvPicPr>
          <p:nvPr/>
        </p:nvPicPr>
        <p:blipFill>
          <a:blip r:embed="rId3"/>
          <a:stretch>
            <a:fillRect/>
          </a:stretch>
        </p:blipFill>
        <p:spPr>
          <a:xfrm>
            <a:off x="2280492" y="738664"/>
            <a:ext cx="8538072" cy="5426248"/>
          </a:xfrm>
          <a:prstGeom prst="rect">
            <a:avLst/>
          </a:prstGeom>
        </p:spPr>
      </p:pic>
    </p:spTree>
    <p:extLst>
      <p:ext uri="{BB962C8B-B14F-4D97-AF65-F5344CB8AC3E}">
        <p14:creationId xmlns:p14="http://schemas.microsoft.com/office/powerpoint/2010/main" val="274380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9" y="17502"/>
            <a:ext cx="2004074"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27664" y="6246055"/>
            <a:ext cx="102652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1521C9-BB7E-4215-8602-6F0FE9C032A3}" type="slidenum">
              <a:rPr lang="en-US" sz="1800" smtClean="0"/>
              <a:t>14</a:t>
            </a:fld>
            <a:r>
              <a:rPr lang="en-US" sz="1800" dirty="0"/>
              <a:t>/38</a:t>
            </a:r>
          </a:p>
        </p:txBody>
      </p:sp>
      <p:sp>
        <p:nvSpPr>
          <p:cNvPr id="2" name="TextBox 25">
            <a:extLst>
              <a:ext uri="{FF2B5EF4-FFF2-40B4-BE49-F238E27FC236}">
                <a16:creationId xmlns:a16="http://schemas.microsoft.com/office/drawing/2014/main" id="{B7BF9B64-87BE-160E-234E-9C1B0F41E408}"/>
              </a:ext>
            </a:extLst>
          </p:cNvPr>
          <p:cNvSpPr txBox="1"/>
          <p:nvPr/>
        </p:nvSpPr>
        <p:spPr>
          <a:xfrm>
            <a:off x="1572445" y="818723"/>
            <a:ext cx="4325252"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Labélisation</a:t>
            </a:r>
            <a:endParaRPr lang="en-US" sz="3200" b="1" dirty="0">
              <a:effectLst>
                <a:outerShdw blurRad="38100" dist="38100" dir="2700000" algn="tl">
                  <a:srgbClr val="000000">
                    <a:alpha val="43137"/>
                  </a:srgbClr>
                </a:outerShdw>
              </a:effectLst>
            </a:endParaRPr>
          </a:p>
        </p:txBody>
      </p:sp>
      <p:pic>
        <p:nvPicPr>
          <p:cNvPr id="4" name="Image 3">
            <a:extLst>
              <a:ext uri="{FF2B5EF4-FFF2-40B4-BE49-F238E27FC236}">
                <a16:creationId xmlns:a16="http://schemas.microsoft.com/office/drawing/2014/main" id="{74D90415-E1DF-AD80-7F6B-28D0877359B1}"/>
              </a:ext>
            </a:extLst>
          </p:cNvPr>
          <p:cNvPicPr>
            <a:picLocks noChangeAspect="1"/>
          </p:cNvPicPr>
          <p:nvPr/>
        </p:nvPicPr>
        <p:blipFill>
          <a:blip r:embed="rId3"/>
          <a:stretch>
            <a:fillRect/>
          </a:stretch>
        </p:blipFill>
        <p:spPr>
          <a:xfrm>
            <a:off x="7861509" y="1403498"/>
            <a:ext cx="3641514" cy="3641514"/>
          </a:xfrm>
          <a:prstGeom prst="rect">
            <a:avLst/>
          </a:prstGeom>
        </p:spPr>
      </p:pic>
      <p:sp>
        <p:nvSpPr>
          <p:cNvPr id="6" name="TextBox 24">
            <a:extLst>
              <a:ext uri="{FF2B5EF4-FFF2-40B4-BE49-F238E27FC236}">
                <a16:creationId xmlns:a16="http://schemas.microsoft.com/office/drawing/2014/main" id="{2E5EC84D-914B-672D-F564-0DD500468A41}"/>
              </a:ext>
            </a:extLst>
          </p:cNvPr>
          <p:cNvSpPr txBox="1"/>
          <p:nvPr/>
        </p:nvSpPr>
        <p:spPr>
          <a:xfrm>
            <a:off x="1748469" y="2158160"/>
            <a:ext cx="6416203" cy="369332"/>
          </a:xfrm>
          <a:prstGeom prst="rect">
            <a:avLst/>
          </a:prstGeom>
          <a:noFill/>
        </p:spPr>
        <p:txBody>
          <a:bodyPr wrap="square" rtlCol="0">
            <a:spAutoFit/>
          </a:bodyPr>
          <a:lstStyle/>
          <a:p>
            <a:pPr marL="285750" indent="-285750">
              <a:buFont typeface="Wingdings" panose="05000000000000000000" pitchFamily="2" charset="2"/>
              <a:buChar char="q"/>
            </a:pPr>
            <a:r>
              <a:rPr lang="fr-FR" dirty="0"/>
              <a:t>Le travail doit être fait manuellement sur chaque image </a:t>
            </a:r>
          </a:p>
        </p:txBody>
      </p:sp>
      <p:sp>
        <p:nvSpPr>
          <p:cNvPr id="12" name="TextBox 24">
            <a:extLst>
              <a:ext uri="{FF2B5EF4-FFF2-40B4-BE49-F238E27FC236}">
                <a16:creationId xmlns:a16="http://schemas.microsoft.com/office/drawing/2014/main" id="{2B059F52-75FD-4E19-4679-ED83059CE998}"/>
              </a:ext>
            </a:extLst>
          </p:cNvPr>
          <p:cNvSpPr txBox="1"/>
          <p:nvPr/>
        </p:nvSpPr>
        <p:spPr>
          <a:xfrm>
            <a:off x="1748467" y="3076821"/>
            <a:ext cx="6416203" cy="646331"/>
          </a:xfrm>
          <a:prstGeom prst="rect">
            <a:avLst/>
          </a:prstGeom>
          <a:noFill/>
        </p:spPr>
        <p:txBody>
          <a:bodyPr wrap="square" rtlCol="0">
            <a:spAutoFit/>
          </a:bodyPr>
          <a:lstStyle/>
          <a:p>
            <a:pPr marL="285750" indent="-285750">
              <a:buFont typeface="Wingdings" panose="05000000000000000000" pitchFamily="2" charset="2"/>
              <a:buChar char="q"/>
            </a:pPr>
            <a:r>
              <a:rPr lang="fr-FR" dirty="0"/>
              <a:t>Un fichier texte avec les coordonnées de chaque image contenant le ou les objets a détecter, un fichier par image.</a:t>
            </a:r>
          </a:p>
        </p:txBody>
      </p:sp>
      <p:sp>
        <p:nvSpPr>
          <p:cNvPr id="15" name="TextBox 24">
            <a:extLst>
              <a:ext uri="{FF2B5EF4-FFF2-40B4-BE49-F238E27FC236}">
                <a16:creationId xmlns:a16="http://schemas.microsoft.com/office/drawing/2014/main" id="{5771A342-DB37-401F-4863-B1EED32265DE}"/>
              </a:ext>
            </a:extLst>
          </p:cNvPr>
          <p:cNvSpPr txBox="1"/>
          <p:nvPr/>
        </p:nvSpPr>
        <p:spPr>
          <a:xfrm>
            <a:off x="1748467" y="4272481"/>
            <a:ext cx="6416203" cy="646331"/>
          </a:xfrm>
          <a:prstGeom prst="rect">
            <a:avLst/>
          </a:prstGeom>
          <a:noFill/>
        </p:spPr>
        <p:txBody>
          <a:bodyPr wrap="square" rtlCol="0">
            <a:spAutoFit/>
          </a:bodyPr>
          <a:lstStyle/>
          <a:p>
            <a:pPr marL="285750" indent="-285750">
              <a:buFont typeface="Wingdings" panose="05000000000000000000" pitchFamily="2" charset="2"/>
              <a:buChar char="q"/>
            </a:pPr>
            <a:r>
              <a:rPr lang="fr-FR" dirty="0"/>
              <a:t>Un fichier contenant les classes ou les bibliothèques. Dans notre cas, nous ne créerons qu’une seule classe :Starbucks.</a:t>
            </a:r>
          </a:p>
        </p:txBody>
      </p:sp>
    </p:spTree>
    <p:extLst>
      <p:ext uri="{BB962C8B-B14F-4D97-AF65-F5344CB8AC3E}">
        <p14:creationId xmlns:p14="http://schemas.microsoft.com/office/powerpoint/2010/main" val="10408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2"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9" y="17502"/>
            <a:ext cx="2004074"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27664" y="6246055"/>
            <a:ext cx="102652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1521C9-BB7E-4215-8602-6F0FE9C032A3}" type="slidenum">
              <a:rPr lang="en-US" sz="1800" smtClean="0"/>
              <a:t>15</a:t>
            </a:fld>
            <a:r>
              <a:rPr lang="en-US" sz="1800" dirty="0"/>
              <a:t>/38</a:t>
            </a:r>
          </a:p>
        </p:txBody>
      </p:sp>
      <p:pic>
        <p:nvPicPr>
          <p:cNvPr id="3" name="Image 2">
            <a:extLst>
              <a:ext uri="{FF2B5EF4-FFF2-40B4-BE49-F238E27FC236}">
                <a16:creationId xmlns:a16="http://schemas.microsoft.com/office/drawing/2014/main" id="{9F30827E-C734-465F-B29C-FF6B1A7BC0CA}"/>
              </a:ext>
            </a:extLst>
          </p:cNvPr>
          <p:cNvPicPr>
            <a:picLocks noChangeAspect="1"/>
          </p:cNvPicPr>
          <p:nvPr/>
        </p:nvPicPr>
        <p:blipFill>
          <a:blip r:embed="rId3"/>
          <a:stretch>
            <a:fillRect/>
          </a:stretch>
        </p:blipFill>
        <p:spPr>
          <a:xfrm>
            <a:off x="1631204" y="721163"/>
            <a:ext cx="9871819" cy="5199779"/>
          </a:xfrm>
          <a:prstGeom prst="rect">
            <a:avLst/>
          </a:prstGeom>
        </p:spPr>
      </p:pic>
      <p:sp>
        <p:nvSpPr>
          <p:cNvPr id="4" name="TextBox 24">
            <a:extLst>
              <a:ext uri="{FF2B5EF4-FFF2-40B4-BE49-F238E27FC236}">
                <a16:creationId xmlns:a16="http://schemas.microsoft.com/office/drawing/2014/main" id="{A1A7DD35-CB0E-9C6E-8746-682F27AD7060}"/>
              </a:ext>
            </a:extLst>
          </p:cNvPr>
          <p:cNvSpPr txBox="1"/>
          <p:nvPr/>
        </p:nvSpPr>
        <p:spPr>
          <a:xfrm>
            <a:off x="3082746" y="6161696"/>
            <a:ext cx="6416203" cy="369332"/>
          </a:xfrm>
          <a:prstGeom prst="rect">
            <a:avLst/>
          </a:prstGeom>
          <a:noFill/>
        </p:spPr>
        <p:txBody>
          <a:bodyPr wrap="square" rtlCol="0">
            <a:spAutoFit/>
          </a:bodyPr>
          <a:lstStyle/>
          <a:p>
            <a:pPr algn="ctr"/>
            <a:r>
              <a:rPr lang="fr-FR" dirty="0"/>
              <a:t>Étape de labélisation</a:t>
            </a:r>
          </a:p>
        </p:txBody>
      </p:sp>
    </p:spTree>
    <p:extLst>
      <p:ext uri="{BB962C8B-B14F-4D97-AF65-F5344CB8AC3E}">
        <p14:creationId xmlns:p14="http://schemas.microsoft.com/office/powerpoint/2010/main" val="288194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9" y="17502"/>
            <a:ext cx="2004074"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27664" y="6246055"/>
            <a:ext cx="102652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1521C9-BB7E-4215-8602-6F0FE9C032A3}" type="slidenum">
              <a:rPr lang="en-US" sz="1800" smtClean="0"/>
              <a:t>16</a:t>
            </a:fld>
            <a:r>
              <a:rPr lang="en-US" sz="1800" dirty="0"/>
              <a:t>/38</a:t>
            </a:r>
          </a:p>
        </p:txBody>
      </p:sp>
      <p:pic>
        <p:nvPicPr>
          <p:cNvPr id="4" name="Image 3">
            <a:extLst>
              <a:ext uri="{FF2B5EF4-FFF2-40B4-BE49-F238E27FC236}">
                <a16:creationId xmlns:a16="http://schemas.microsoft.com/office/drawing/2014/main" id="{A4CD66D3-E269-5039-1365-500429BFA60D}"/>
              </a:ext>
            </a:extLst>
          </p:cNvPr>
          <p:cNvPicPr>
            <a:picLocks noChangeAspect="1"/>
          </p:cNvPicPr>
          <p:nvPr/>
        </p:nvPicPr>
        <p:blipFill>
          <a:blip r:embed="rId3"/>
          <a:stretch>
            <a:fillRect/>
          </a:stretch>
        </p:blipFill>
        <p:spPr>
          <a:xfrm>
            <a:off x="1684872" y="640363"/>
            <a:ext cx="9566313" cy="5012349"/>
          </a:xfrm>
          <a:prstGeom prst="rect">
            <a:avLst/>
          </a:prstGeom>
        </p:spPr>
      </p:pic>
      <p:sp>
        <p:nvSpPr>
          <p:cNvPr id="5" name="TextBox 24">
            <a:extLst>
              <a:ext uri="{FF2B5EF4-FFF2-40B4-BE49-F238E27FC236}">
                <a16:creationId xmlns:a16="http://schemas.microsoft.com/office/drawing/2014/main" id="{36BBBD1E-2358-CEF7-B927-E1B23993DA5C}"/>
              </a:ext>
            </a:extLst>
          </p:cNvPr>
          <p:cNvSpPr txBox="1"/>
          <p:nvPr/>
        </p:nvSpPr>
        <p:spPr>
          <a:xfrm>
            <a:off x="3082746" y="5873238"/>
            <a:ext cx="6416203" cy="369332"/>
          </a:xfrm>
          <a:prstGeom prst="rect">
            <a:avLst/>
          </a:prstGeom>
          <a:noFill/>
        </p:spPr>
        <p:txBody>
          <a:bodyPr wrap="square" rtlCol="0">
            <a:spAutoFit/>
          </a:bodyPr>
          <a:lstStyle/>
          <a:p>
            <a:pPr algn="ctr"/>
            <a:r>
              <a:rPr lang="fr-FR" dirty="0"/>
              <a:t>Résultat de labélisation</a:t>
            </a:r>
          </a:p>
        </p:txBody>
      </p:sp>
    </p:spTree>
    <p:extLst>
      <p:ext uri="{BB962C8B-B14F-4D97-AF65-F5344CB8AC3E}">
        <p14:creationId xmlns:p14="http://schemas.microsoft.com/office/powerpoint/2010/main" val="31444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9" y="17502"/>
            <a:ext cx="2004074"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27664" y="6246055"/>
            <a:ext cx="102652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1521C9-BB7E-4215-8602-6F0FE9C032A3}" type="slidenum">
              <a:rPr lang="en-US" sz="1800" smtClean="0"/>
              <a:t>17</a:t>
            </a:fld>
            <a:r>
              <a:rPr lang="en-US" sz="1800" dirty="0"/>
              <a:t>/38</a:t>
            </a:r>
          </a:p>
        </p:txBody>
      </p:sp>
      <p:sp>
        <p:nvSpPr>
          <p:cNvPr id="2" name="TextBox 25">
            <a:extLst>
              <a:ext uri="{FF2B5EF4-FFF2-40B4-BE49-F238E27FC236}">
                <a16:creationId xmlns:a16="http://schemas.microsoft.com/office/drawing/2014/main" id="{959316AD-B458-9E26-BCAC-012449876C1E}"/>
              </a:ext>
            </a:extLst>
          </p:cNvPr>
          <p:cNvSpPr txBox="1"/>
          <p:nvPr/>
        </p:nvSpPr>
        <p:spPr>
          <a:xfrm>
            <a:off x="1682613" y="1028042"/>
            <a:ext cx="4325252"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Prétraitement</a:t>
            </a:r>
            <a:endParaRPr lang="en-US" sz="3200" b="1" dirty="0">
              <a:effectLst>
                <a:outerShdw blurRad="38100" dist="38100" dir="2700000" algn="tl">
                  <a:srgbClr val="000000">
                    <a:alpha val="43137"/>
                  </a:srgbClr>
                </a:outerShdw>
              </a:effectLst>
            </a:endParaRPr>
          </a:p>
        </p:txBody>
      </p:sp>
      <p:pic>
        <p:nvPicPr>
          <p:cNvPr id="3" name="Image 2">
            <a:extLst>
              <a:ext uri="{FF2B5EF4-FFF2-40B4-BE49-F238E27FC236}">
                <a16:creationId xmlns:a16="http://schemas.microsoft.com/office/drawing/2014/main" id="{9F503645-9B1B-E6A3-69AE-F468A098017C}"/>
              </a:ext>
            </a:extLst>
          </p:cNvPr>
          <p:cNvPicPr>
            <a:picLocks noChangeAspect="1"/>
          </p:cNvPicPr>
          <p:nvPr/>
        </p:nvPicPr>
        <p:blipFill>
          <a:blip r:embed="rId3"/>
          <a:stretch>
            <a:fillRect/>
          </a:stretch>
        </p:blipFill>
        <p:spPr>
          <a:xfrm>
            <a:off x="8496519" y="1612817"/>
            <a:ext cx="3006504" cy="3006502"/>
          </a:xfrm>
          <a:prstGeom prst="rect">
            <a:avLst/>
          </a:prstGeom>
        </p:spPr>
      </p:pic>
      <p:sp>
        <p:nvSpPr>
          <p:cNvPr id="6" name="TextBox 24">
            <a:extLst>
              <a:ext uri="{FF2B5EF4-FFF2-40B4-BE49-F238E27FC236}">
                <a16:creationId xmlns:a16="http://schemas.microsoft.com/office/drawing/2014/main" id="{BC70B33E-863C-1906-D4A5-40D5C4FC690F}"/>
              </a:ext>
            </a:extLst>
          </p:cNvPr>
          <p:cNvSpPr txBox="1"/>
          <p:nvPr/>
        </p:nvSpPr>
        <p:spPr>
          <a:xfrm>
            <a:off x="1561428" y="2227460"/>
            <a:ext cx="6416203" cy="369332"/>
          </a:xfrm>
          <a:prstGeom prst="rect">
            <a:avLst/>
          </a:prstGeom>
          <a:noFill/>
        </p:spPr>
        <p:txBody>
          <a:bodyPr wrap="square" rtlCol="0">
            <a:spAutoFit/>
          </a:bodyPr>
          <a:lstStyle/>
          <a:p>
            <a:pPr marL="285750" indent="-285750">
              <a:buFont typeface="Wingdings" panose="05000000000000000000" pitchFamily="2" charset="2"/>
              <a:buChar char="q"/>
            </a:pPr>
            <a:r>
              <a:rPr lang="fr-FR" dirty="0"/>
              <a:t>Normalisation avec égalisation d’histogramme</a:t>
            </a:r>
          </a:p>
        </p:txBody>
      </p:sp>
      <p:sp>
        <p:nvSpPr>
          <p:cNvPr id="7" name="TextBox 24">
            <a:extLst>
              <a:ext uri="{FF2B5EF4-FFF2-40B4-BE49-F238E27FC236}">
                <a16:creationId xmlns:a16="http://schemas.microsoft.com/office/drawing/2014/main" id="{D2B4FA6F-3A88-6E79-6CDC-2161B4C18DDA}"/>
              </a:ext>
            </a:extLst>
          </p:cNvPr>
          <p:cNvSpPr txBox="1"/>
          <p:nvPr/>
        </p:nvSpPr>
        <p:spPr>
          <a:xfrm>
            <a:off x="1561428" y="2946463"/>
            <a:ext cx="6416203" cy="369332"/>
          </a:xfrm>
          <a:prstGeom prst="rect">
            <a:avLst/>
          </a:prstGeom>
          <a:noFill/>
        </p:spPr>
        <p:txBody>
          <a:bodyPr wrap="square" rtlCol="0">
            <a:spAutoFit/>
          </a:bodyPr>
          <a:lstStyle/>
          <a:p>
            <a:pPr marL="285750" indent="-285750">
              <a:buFont typeface="Wingdings" panose="05000000000000000000" pitchFamily="2" charset="2"/>
              <a:buChar char="q"/>
            </a:pPr>
            <a:r>
              <a:rPr lang="fr-FR" dirty="0"/>
              <a:t>Filtrage avec le mode</a:t>
            </a:r>
          </a:p>
        </p:txBody>
      </p:sp>
    </p:spTree>
    <p:extLst>
      <p:ext uri="{BB962C8B-B14F-4D97-AF65-F5344CB8AC3E}">
        <p14:creationId xmlns:p14="http://schemas.microsoft.com/office/powerpoint/2010/main" val="868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9" y="17502"/>
            <a:ext cx="2004074"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27664" y="6246055"/>
            <a:ext cx="102652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1521C9-BB7E-4215-8602-6F0FE9C032A3}" type="slidenum">
              <a:rPr lang="en-US" sz="1800" smtClean="0"/>
              <a:t>18</a:t>
            </a:fld>
            <a:r>
              <a:rPr lang="en-US" sz="1800" dirty="0"/>
              <a:t>/38</a:t>
            </a:r>
          </a:p>
        </p:txBody>
      </p:sp>
      <p:pic>
        <p:nvPicPr>
          <p:cNvPr id="3" name="Image 2">
            <a:extLst>
              <a:ext uri="{FF2B5EF4-FFF2-40B4-BE49-F238E27FC236}">
                <a16:creationId xmlns:a16="http://schemas.microsoft.com/office/drawing/2014/main" id="{5CD23018-D9C8-04D8-2B77-9DBCB92EF414}"/>
              </a:ext>
            </a:extLst>
          </p:cNvPr>
          <p:cNvPicPr>
            <a:picLocks noChangeAspect="1"/>
          </p:cNvPicPr>
          <p:nvPr/>
        </p:nvPicPr>
        <p:blipFill>
          <a:blip r:embed="rId3"/>
          <a:stretch>
            <a:fillRect/>
          </a:stretch>
        </p:blipFill>
        <p:spPr>
          <a:xfrm>
            <a:off x="1698283" y="813322"/>
            <a:ext cx="9590765" cy="4988745"/>
          </a:xfrm>
          <a:prstGeom prst="rect">
            <a:avLst/>
          </a:prstGeom>
        </p:spPr>
      </p:pic>
      <p:sp>
        <p:nvSpPr>
          <p:cNvPr id="6" name="TextBox 24">
            <a:extLst>
              <a:ext uri="{FF2B5EF4-FFF2-40B4-BE49-F238E27FC236}">
                <a16:creationId xmlns:a16="http://schemas.microsoft.com/office/drawing/2014/main" id="{FB9DC345-A9A9-B736-D499-1756636356DA}"/>
              </a:ext>
            </a:extLst>
          </p:cNvPr>
          <p:cNvSpPr txBox="1"/>
          <p:nvPr/>
        </p:nvSpPr>
        <p:spPr>
          <a:xfrm>
            <a:off x="3235995" y="5995235"/>
            <a:ext cx="6416203" cy="369332"/>
          </a:xfrm>
          <a:prstGeom prst="rect">
            <a:avLst/>
          </a:prstGeom>
          <a:noFill/>
        </p:spPr>
        <p:txBody>
          <a:bodyPr wrap="square" rtlCol="0">
            <a:spAutoFit/>
          </a:bodyPr>
          <a:lstStyle/>
          <a:p>
            <a:pPr algn="ctr"/>
            <a:r>
              <a:rPr lang="fr-FR" dirty="0"/>
              <a:t>Normalisation avec égalisation d’histogramme</a:t>
            </a:r>
          </a:p>
        </p:txBody>
      </p:sp>
    </p:spTree>
    <p:extLst>
      <p:ext uri="{BB962C8B-B14F-4D97-AF65-F5344CB8AC3E}">
        <p14:creationId xmlns:p14="http://schemas.microsoft.com/office/powerpoint/2010/main" val="171010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98949" y="17502"/>
            <a:ext cx="2004074" cy="369332"/>
          </a:xfrm>
          <a:prstGeom prst="rect">
            <a:avLst/>
          </a:prstGeom>
          <a:noFill/>
        </p:spPr>
        <p:txBody>
          <a:bodyPr wrap="none" rtlCol="0">
            <a:spAutoFit/>
          </a:bodyPr>
          <a:lstStyle/>
          <a:p>
            <a:pPr algn="r"/>
            <a:r>
              <a:rPr lang="fr-FR" b="1" dirty="0">
                <a:solidFill>
                  <a:srgbClr val="5A595A"/>
                </a:solidFill>
              </a:rPr>
              <a:t>Solution proposée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27664" y="6246055"/>
            <a:ext cx="102652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1521C9-BB7E-4215-8602-6F0FE9C032A3}" type="slidenum">
              <a:rPr lang="en-US" sz="1800" smtClean="0"/>
              <a:t>19</a:t>
            </a:fld>
            <a:r>
              <a:rPr lang="en-US" sz="1800" dirty="0"/>
              <a:t>/38</a:t>
            </a:r>
          </a:p>
        </p:txBody>
      </p:sp>
      <p:pic>
        <p:nvPicPr>
          <p:cNvPr id="3" name="Image 2">
            <a:extLst>
              <a:ext uri="{FF2B5EF4-FFF2-40B4-BE49-F238E27FC236}">
                <a16:creationId xmlns:a16="http://schemas.microsoft.com/office/drawing/2014/main" id="{35BBA984-ACF0-72CB-5ACC-9276E91824EA}"/>
              </a:ext>
            </a:extLst>
          </p:cNvPr>
          <p:cNvPicPr>
            <a:picLocks noChangeAspect="1"/>
          </p:cNvPicPr>
          <p:nvPr/>
        </p:nvPicPr>
        <p:blipFill>
          <a:blip r:embed="rId3"/>
          <a:stretch>
            <a:fillRect/>
          </a:stretch>
        </p:blipFill>
        <p:spPr>
          <a:xfrm>
            <a:off x="2258458" y="1277600"/>
            <a:ext cx="8628595" cy="4541367"/>
          </a:xfrm>
          <a:prstGeom prst="rect">
            <a:avLst/>
          </a:prstGeom>
        </p:spPr>
      </p:pic>
      <p:sp>
        <p:nvSpPr>
          <p:cNvPr id="6" name="TextBox 24">
            <a:extLst>
              <a:ext uri="{FF2B5EF4-FFF2-40B4-BE49-F238E27FC236}">
                <a16:creationId xmlns:a16="http://schemas.microsoft.com/office/drawing/2014/main" id="{F75112B8-15DE-12B7-58CE-F83EC32A21F9}"/>
              </a:ext>
            </a:extLst>
          </p:cNvPr>
          <p:cNvSpPr txBox="1"/>
          <p:nvPr/>
        </p:nvSpPr>
        <p:spPr>
          <a:xfrm>
            <a:off x="3285564" y="6061389"/>
            <a:ext cx="6416203" cy="369332"/>
          </a:xfrm>
          <a:prstGeom prst="rect">
            <a:avLst/>
          </a:prstGeom>
          <a:noFill/>
        </p:spPr>
        <p:txBody>
          <a:bodyPr wrap="square" rtlCol="0">
            <a:spAutoFit/>
          </a:bodyPr>
          <a:lstStyle/>
          <a:p>
            <a:pPr algn="ctr"/>
            <a:r>
              <a:rPr lang="fr-FR" dirty="0"/>
              <a:t>Filtrage avec le mode</a:t>
            </a:r>
          </a:p>
        </p:txBody>
      </p:sp>
    </p:spTree>
    <p:extLst>
      <p:ext uri="{BB962C8B-B14F-4D97-AF65-F5344CB8AC3E}">
        <p14:creationId xmlns:p14="http://schemas.microsoft.com/office/powerpoint/2010/main" val="38732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921" y="123093"/>
            <a:ext cx="10018713" cy="692834"/>
          </a:xfrm>
        </p:spPr>
        <p:txBody>
          <a:bodyPr>
            <a:normAutofit fontScale="90000"/>
          </a:bodyPr>
          <a:lstStyle/>
          <a:p>
            <a:r>
              <a:rPr lang="fr-FR" sz="5400" dirty="0">
                <a:effectLst>
                  <a:outerShdw blurRad="38100" dist="38100" dir="2700000" algn="tl">
                    <a:srgbClr val="000000">
                      <a:alpha val="43137"/>
                    </a:srgbClr>
                  </a:outerShdw>
                </a:effectLst>
                <a:latin typeface="Adobe Garamond Pro Bold" panose="02020702060506020403" pitchFamily="18" charset="0"/>
              </a:rPr>
              <a:t>Plan</a:t>
            </a:r>
            <a:endParaRPr lang="en-US" sz="5400" dirty="0">
              <a:effectLst>
                <a:outerShdw blurRad="38100" dist="38100" dir="2700000" algn="tl">
                  <a:srgbClr val="000000">
                    <a:alpha val="43137"/>
                  </a:srgbClr>
                </a:outerShdw>
              </a:effectLst>
              <a:latin typeface="Adobe Garamond Pro Bold" panose="02020702060506020403"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2451259"/>
              </p:ext>
            </p:extLst>
          </p:nvPr>
        </p:nvGraphicFramePr>
        <p:xfrm>
          <a:off x="1941342" y="1055077"/>
          <a:ext cx="9561682" cy="5281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Slide Number Placeholder 12"/>
          <p:cNvSpPr>
            <a:spLocks noGrp="1"/>
          </p:cNvSpPr>
          <p:nvPr>
            <p:ph type="sldNum" sz="quarter" idx="12"/>
          </p:nvPr>
        </p:nvSpPr>
        <p:spPr>
          <a:xfrm>
            <a:off x="11183816" y="6246055"/>
            <a:ext cx="87037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a:lstStyle/>
          <a:p>
            <a:fld id="{D9874016-C4AE-4AC1-9889-AC99EE977EC3}" type="slidenum">
              <a:rPr lang="en-US" sz="1800" smtClean="0"/>
              <a:pPr/>
              <a:t>2</a:t>
            </a:fld>
            <a:r>
              <a:rPr lang="en-US" sz="1800" dirty="0"/>
              <a:t>/38</a:t>
            </a:r>
          </a:p>
        </p:txBody>
      </p:sp>
      <p:pic>
        <p:nvPicPr>
          <p:cNvPr id="4098" name="Picture 2" descr="http://eactions.info/wp-content/uploads/2013/05/website-analyse1.jpg"/>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282" r="1282"/>
          <a:stretch/>
        </p:blipFill>
        <p:spPr bwMode="auto">
          <a:xfrm>
            <a:off x="2460325" y="1972806"/>
            <a:ext cx="774689" cy="856165"/>
          </a:xfrm>
          <a:prstGeom prst="ellipse">
            <a:avLst/>
          </a:prstGeom>
          <a:noFill/>
          <a:extLst>
            <a:ext uri="{909E8E84-426E-40DD-AFC4-6F175D3DCCD1}">
              <a14:hiddenFill xmlns:a14="http://schemas.microsoft.com/office/drawing/2010/main">
                <a:solidFill>
                  <a:srgbClr val="FFFFFF"/>
                </a:solidFill>
              </a14:hiddenFill>
            </a:ext>
          </a:extLst>
        </p:spPr>
      </p:pic>
      <p:pic>
        <p:nvPicPr>
          <p:cNvPr id="4100" name="Picture 4" descr="http://www.devacom.fr/images/conception-internet.jpg"/>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991" t="-16618" b="-16618"/>
          <a:stretch/>
        </p:blipFill>
        <p:spPr bwMode="auto">
          <a:xfrm>
            <a:off x="2688595" y="2916708"/>
            <a:ext cx="751834" cy="759654"/>
          </a:xfrm>
          <a:prstGeom prst="ellipse">
            <a:avLst/>
          </a:prstGeom>
          <a:noFill/>
          <a:extLst>
            <a:ext uri="{909E8E84-426E-40DD-AFC4-6F175D3DCCD1}">
              <a14:hiddenFill xmlns:a14="http://schemas.microsoft.com/office/drawing/2010/main">
                <a:solidFill>
                  <a:srgbClr val="FFFFFF"/>
                </a:solidFill>
              </a14:hiddenFill>
            </a:ext>
          </a:extLst>
        </p:spPr>
      </p:pic>
      <p:pic>
        <p:nvPicPr>
          <p:cNvPr id="4102" name="Picture 6" descr="http://www.vennersys.co.uk/img/Panel-Implementatio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660038" y="3644219"/>
            <a:ext cx="808948" cy="808948"/>
          </a:xfrm>
          <a:prstGeom prst="ellipse">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8683" y="5446467"/>
            <a:ext cx="368468" cy="661352"/>
          </a:xfrm>
          <a:prstGeom prst="rect">
            <a:avLst/>
          </a:prstGeom>
        </p:spPr>
      </p:pic>
      <p:pic>
        <p:nvPicPr>
          <p:cNvPr id="4106" name="Picture 10"/>
          <p:cNvPicPr>
            <a:picLocks noChangeAspect="1" noChangeArrowheads="1"/>
          </p:cNvPicPr>
          <p:nvPr/>
        </p:nvPicPr>
        <p:blipFill>
          <a:blip r:embed="rId12"/>
          <a:srcRect/>
          <a:stretch/>
        </p:blipFill>
        <p:spPr bwMode="auto">
          <a:xfrm>
            <a:off x="2540787" y="4604116"/>
            <a:ext cx="613764" cy="613764"/>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6" descr="http://www.essorstrategies.com/images/nos-valeurs.png"/>
          <p:cNvPicPr>
            <a:picLocks noChangeAspect="1" noChangeArrowheads="1"/>
          </p:cNvPicPr>
          <p:nvPr/>
        </p:nvPicPr>
        <p:blipFill rotWithShape="1">
          <a:blip r:embed="rId13">
            <a:extLst>
              <a:ext uri="{28A0092B-C50C-407E-A947-70E740481C1C}">
                <a14:useLocalDpi xmlns:a14="http://schemas.microsoft.com/office/drawing/2010/main" val="0"/>
              </a:ext>
            </a:extLst>
          </a:blip>
          <a:srcRect l="10900" t="-5253" r="11375" b="-5869"/>
          <a:stretch/>
        </p:blipFill>
        <p:spPr bwMode="auto">
          <a:xfrm>
            <a:off x="2018012" y="1222997"/>
            <a:ext cx="749809" cy="74980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F2FCC5FA-B987-4EE2-B66C-64C9EE30E094}"/>
                                            </p:graphicEl>
                                          </p:spTgt>
                                        </p:tgtEl>
                                        <p:attrNameLst>
                                          <p:attrName>style.visibility</p:attrName>
                                        </p:attrNameLst>
                                      </p:cBhvr>
                                      <p:to>
                                        <p:strVal val="visible"/>
                                      </p:to>
                                    </p:set>
                                    <p:anim calcmode="lin" valueType="num">
                                      <p:cBhvr additive="base">
                                        <p:cTn id="7" dur="250" fill="hold"/>
                                        <p:tgtEl>
                                          <p:spTgt spid="4">
                                            <p:graphicEl>
                                              <a:dgm id="{F2FCC5FA-B987-4EE2-B66C-64C9EE30E094}"/>
                                            </p:graphicEl>
                                          </p:spTgt>
                                        </p:tgtEl>
                                        <p:attrNameLst>
                                          <p:attrName>ppt_x</p:attrName>
                                        </p:attrNameLst>
                                      </p:cBhvr>
                                      <p:tavLst>
                                        <p:tav tm="0">
                                          <p:val>
                                            <p:strVal val="0-#ppt_w/2"/>
                                          </p:val>
                                        </p:tav>
                                        <p:tav tm="100000">
                                          <p:val>
                                            <p:strVal val="#ppt_x"/>
                                          </p:val>
                                        </p:tav>
                                      </p:tavLst>
                                    </p:anim>
                                    <p:anim calcmode="lin" valueType="num">
                                      <p:cBhvr additive="base">
                                        <p:cTn id="8" dur="250" fill="hold"/>
                                        <p:tgtEl>
                                          <p:spTgt spid="4">
                                            <p:graphicEl>
                                              <a:dgm id="{F2FCC5FA-B987-4EE2-B66C-64C9EE30E094}"/>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graphicEl>
                                              <a:dgm id="{F98B32F0-754B-466A-841D-C61027C110EF}"/>
                                            </p:graphicEl>
                                          </p:spTgt>
                                        </p:tgtEl>
                                        <p:attrNameLst>
                                          <p:attrName>style.visibility</p:attrName>
                                        </p:attrNameLst>
                                      </p:cBhvr>
                                      <p:to>
                                        <p:strVal val="visible"/>
                                      </p:to>
                                    </p:set>
                                    <p:anim calcmode="lin" valueType="num">
                                      <p:cBhvr additive="base">
                                        <p:cTn id="13" dur="250" fill="hold"/>
                                        <p:tgtEl>
                                          <p:spTgt spid="4">
                                            <p:graphicEl>
                                              <a:dgm id="{F98B32F0-754B-466A-841D-C61027C110EF}"/>
                                            </p:graphicEl>
                                          </p:spTgt>
                                        </p:tgtEl>
                                        <p:attrNameLst>
                                          <p:attrName>ppt_x</p:attrName>
                                        </p:attrNameLst>
                                      </p:cBhvr>
                                      <p:tavLst>
                                        <p:tav tm="0">
                                          <p:val>
                                            <p:strVal val="0-#ppt_w/2"/>
                                          </p:val>
                                        </p:tav>
                                        <p:tav tm="100000">
                                          <p:val>
                                            <p:strVal val="#ppt_x"/>
                                          </p:val>
                                        </p:tav>
                                      </p:tavLst>
                                    </p:anim>
                                    <p:anim calcmode="lin" valueType="num">
                                      <p:cBhvr additive="base">
                                        <p:cTn id="14" dur="250" fill="hold"/>
                                        <p:tgtEl>
                                          <p:spTgt spid="4">
                                            <p:graphicEl>
                                              <a:dgm id="{F98B32F0-754B-466A-841D-C61027C110EF}"/>
                                            </p:graphic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
                                            <p:graphicEl>
                                              <a:dgm id="{59642EE9-6FFA-44CF-87F1-BF85FAB59ACC}"/>
                                            </p:graphicEl>
                                          </p:spTgt>
                                        </p:tgtEl>
                                        <p:attrNameLst>
                                          <p:attrName>style.visibility</p:attrName>
                                        </p:attrNameLst>
                                      </p:cBhvr>
                                      <p:to>
                                        <p:strVal val="visible"/>
                                      </p:to>
                                    </p:set>
                                    <p:anim calcmode="lin" valueType="num">
                                      <p:cBhvr additive="base">
                                        <p:cTn id="17" dur="250" fill="hold"/>
                                        <p:tgtEl>
                                          <p:spTgt spid="4">
                                            <p:graphicEl>
                                              <a:dgm id="{59642EE9-6FFA-44CF-87F1-BF85FAB59ACC}"/>
                                            </p:graphicEl>
                                          </p:spTgt>
                                        </p:tgtEl>
                                        <p:attrNameLst>
                                          <p:attrName>ppt_x</p:attrName>
                                        </p:attrNameLst>
                                      </p:cBhvr>
                                      <p:tavLst>
                                        <p:tav tm="0">
                                          <p:val>
                                            <p:strVal val="0-#ppt_w/2"/>
                                          </p:val>
                                        </p:tav>
                                        <p:tav tm="100000">
                                          <p:val>
                                            <p:strVal val="#ppt_x"/>
                                          </p:val>
                                        </p:tav>
                                      </p:tavLst>
                                    </p:anim>
                                    <p:anim calcmode="lin" valueType="num">
                                      <p:cBhvr additive="base">
                                        <p:cTn id="18" dur="250" fill="hold"/>
                                        <p:tgtEl>
                                          <p:spTgt spid="4">
                                            <p:graphicEl>
                                              <a:dgm id="{59642EE9-6FFA-44CF-87F1-BF85FAB59AC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250" fill="hold"/>
                                        <p:tgtEl>
                                          <p:spTgt spid="12"/>
                                        </p:tgtEl>
                                        <p:attrNameLst>
                                          <p:attrName>ppt_x</p:attrName>
                                        </p:attrNameLst>
                                      </p:cBhvr>
                                      <p:tavLst>
                                        <p:tav tm="0">
                                          <p:val>
                                            <p:strVal val="0-#ppt_w/2"/>
                                          </p:val>
                                        </p:tav>
                                        <p:tav tm="100000">
                                          <p:val>
                                            <p:strVal val="#ppt_x"/>
                                          </p:val>
                                        </p:tav>
                                      </p:tavLst>
                                    </p:anim>
                                    <p:anim calcmode="lin" valueType="num">
                                      <p:cBhvr additive="base">
                                        <p:cTn id="22"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3EFC764C-D75A-4346-9779-DF73D1FC8087}"/>
                                            </p:graphicEl>
                                          </p:spTgt>
                                        </p:tgtEl>
                                        <p:attrNameLst>
                                          <p:attrName>style.visibility</p:attrName>
                                        </p:attrNameLst>
                                      </p:cBhvr>
                                      <p:to>
                                        <p:strVal val="visible"/>
                                      </p:to>
                                    </p:set>
                                    <p:anim calcmode="lin" valueType="num">
                                      <p:cBhvr additive="base">
                                        <p:cTn id="27" dur="250" fill="hold"/>
                                        <p:tgtEl>
                                          <p:spTgt spid="4">
                                            <p:graphicEl>
                                              <a:dgm id="{3EFC764C-D75A-4346-9779-DF73D1FC8087}"/>
                                            </p:graphicEl>
                                          </p:spTgt>
                                        </p:tgtEl>
                                        <p:attrNameLst>
                                          <p:attrName>ppt_x</p:attrName>
                                        </p:attrNameLst>
                                      </p:cBhvr>
                                      <p:tavLst>
                                        <p:tav tm="0">
                                          <p:val>
                                            <p:strVal val="0-#ppt_w/2"/>
                                          </p:val>
                                        </p:tav>
                                        <p:tav tm="100000">
                                          <p:val>
                                            <p:strVal val="#ppt_x"/>
                                          </p:val>
                                        </p:tav>
                                      </p:tavLst>
                                    </p:anim>
                                    <p:anim calcmode="lin" valueType="num">
                                      <p:cBhvr additive="base">
                                        <p:cTn id="28" dur="250" fill="hold"/>
                                        <p:tgtEl>
                                          <p:spTgt spid="4">
                                            <p:graphicEl>
                                              <a:dgm id="{3EFC764C-D75A-4346-9779-DF73D1FC8087}"/>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C2869DFF-97AA-4AB0-A484-AAC9DE89AD37}"/>
                                            </p:graphicEl>
                                          </p:spTgt>
                                        </p:tgtEl>
                                        <p:attrNameLst>
                                          <p:attrName>style.visibility</p:attrName>
                                        </p:attrNameLst>
                                      </p:cBhvr>
                                      <p:to>
                                        <p:strVal val="visible"/>
                                      </p:to>
                                    </p:set>
                                    <p:anim calcmode="lin" valueType="num">
                                      <p:cBhvr additive="base">
                                        <p:cTn id="31" dur="250" fill="hold"/>
                                        <p:tgtEl>
                                          <p:spTgt spid="4">
                                            <p:graphicEl>
                                              <a:dgm id="{C2869DFF-97AA-4AB0-A484-AAC9DE89AD37}"/>
                                            </p:graphicEl>
                                          </p:spTgt>
                                        </p:tgtEl>
                                        <p:attrNameLst>
                                          <p:attrName>ppt_x</p:attrName>
                                        </p:attrNameLst>
                                      </p:cBhvr>
                                      <p:tavLst>
                                        <p:tav tm="0">
                                          <p:val>
                                            <p:strVal val="0-#ppt_w/2"/>
                                          </p:val>
                                        </p:tav>
                                        <p:tav tm="100000">
                                          <p:val>
                                            <p:strVal val="#ppt_x"/>
                                          </p:val>
                                        </p:tav>
                                      </p:tavLst>
                                    </p:anim>
                                    <p:anim calcmode="lin" valueType="num">
                                      <p:cBhvr additive="base">
                                        <p:cTn id="32" dur="250" fill="hold"/>
                                        <p:tgtEl>
                                          <p:spTgt spid="4">
                                            <p:graphicEl>
                                              <a:dgm id="{C2869DFF-97AA-4AB0-A484-AAC9DE89AD37}"/>
                                            </p:graphic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098"/>
                                        </p:tgtEl>
                                        <p:attrNameLst>
                                          <p:attrName>style.visibility</p:attrName>
                                        </p:attrNameLst>
                                      </p:cBhvr>
                                      <p:to>
                                        <p:strVal val="visible"/>
                                      </p:to>
                                    </p:set>
                                    <p:anim calcmode="lin" valueType="num">
                                      <p:cBhvr additive="base">
                                        <p:cTn id="35" dur="250" fill="hold"/>
                                        <p:tgtEl>
                                          <p:spTgt spid="4098"/>
                                        </p:tgtEl>
                                        <p:attrNameLst>
                                          <p:attrName>ppt_x</p:attrName>
                                        </p:attrNameLst>
                                      </p:cBhvr>
                                      <p:tavLst>
                                        <p:tav tm="0">
                                          <p:val>
                                            <p:strVal val="0-#ppt_w/2"/>
                                          </p:val>
                                        </p:tav>
                                        <p:tav tm="100000">
                                          <p:val>
                                            <p:strVal val="#ppt_x"/>
                                          </p:val>
                                        </p:tav>
                                      </p:tavLst>
                                    </p:anim>
                                    <p:anim calcmode="lin" valueType="num">
                                      <p:cBhvr additive="base">
                                        <p:cTn id="36" dur="25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
                                            <p:graphicEl>
                                              <a:dgm id="{F8A40460-9B4E-4002-A0F7-187AE5F9E3D2}"/>
                                            </p:graphicEl>
                                          </p:spTgt>
                                        </p:tgtEl>
                                        <p:attrNameLst>
                                          <p:attrName>style.visibility</p:attrName>
                                        </p:attrNameLst>
                                      </p:cBhvr>
                                      <p:to>
                                        <p:strVal val="visible"/>
                                      </p:to>
                                    </p:set>
                                    <p:anim calcmode="lin" valueType="num">
                                      <p:cBhvr additive="base">
                                        <p:cTn id="41" dur="250" fill="hold"/>
                                        <p:tgtEl>
                                          <p:spTgt spid="4">
                                            <p:graphicEl>
                                              <a:dgm id="{F8A40460-9B4E-4002-A0F7-187AE5F9E3D2}"/>
                                            </p:graphicEl>
                                          </p:spTgt>
                                        </p:tgtEl>
                                        <p:attrNameLst>
                                          <p:attrName>ppt_x</p:attrName>
                                        </p:attrNameLst>
                                      </p:cBhvr>
                                      <p:tavLst>
                                        <p:tav tm="0">
                                          <p:val>
                                            <p:strVal val="0-#ppt_w/2"/>
                                          </p:val>
                                        </p:tav>
                                        <p:tav tm="100000">
                                          <p:val>
                                            <p:strVal val="#ppt_x"/>
                                          </p:val>
                                        </p:tav>
                                      </p:tavLst>
                                    </p:anim>
                                    <p:anim calcmode="lin" valueType="num">
                                      <p:cBhvr additive="base">
                                        <p:cTn id="42" dur="250" fill="hold"/>
                                        <p:tgtEl>
                                          <p:spTgt spid="4">
                                            <p:graphicEl>
                                              <a:dgm id="{F8A40460-9B4E-4002-A0F7-187AE5F9E3D2}"/>
                                            </p:graphic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4">
                                            <p:graphicEl>
                                              <a:dgm id="{99A386D3-9707-4DAF-9F9F-F498198C13D3}"/>
                                            </p:graphicEl>
                                          </p:spTgt>
                                        </p:tgtEl>
                                        <p:attrNameLst>
                                          <p:attrName>style.visibility</p:attrName>
                                        </p:attrNameLst>
                                      </p:cBhvr>
                                      <p:to>
                                        <p:strVal val="visible"/>
                                      </p:to>
                                    </p:set>
                                    <p:anim calcmode="lin" valueType="num">
                                      <p:cBhvr additive="base">
                                        <p:cTn id="45" dur="250" fill="hold"/>
                                        <p:tgtEl>
                                          <p:spTgt spid="4">
                                            <p:graphicEl>
                                              <a:dgm id="{99A386D3-9707-4DAF-9F9F-F498198C13D3}"/>
                                            </p:graphicEl>
                                          </p:spTgt>
                                        </p:tgtEl>
                                        <p:attrNameLst>
                                          <p:attrName>ppt_x</p:attrName>
                                        </p:attrNameLst>
                                      </p:cBhvr>
                                      <p:tavLst>
                                        <p:tav tm="0">
                                          <p:val>
                                            <p:strVal val="0-#ppt_w/2"/>
                                          </p:val>
                                        </p:tav>
                                        <p:tav tm="100000">
                                          <p:val>
                                            <p:strVal val="#ppt_x"/>
                                          </p:val>
                                        </p:tav>
                                      </p:tavLst>
                                    </p:anim>
                                    <p:anim calcmode="lin" valueType="num">
                                      <p:cBhvr additive="base">
                                        <p:cTn id="46" dur="250" fill="hold"/>
                                        <p:tgtEl>
                                          <p:spTgt spid="4">
                                            <p:graphicEl>
                                              <a:dgm id="{99A386D3-9707-4DAF-9F9F-F498198C13D3}"/>
                                            </p:graphic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4100"/>
                                        </p:tgtEl>
                                        <p:attrNameLst>
                                          <p:attrName>style.visibility</p:attrName>
                                        </p:attrNameLst>
                                      </p:cBhvr>
                                      <p:to>
                                        <p:strVal val="visible"/>
                                      </p:to>
                                    </p:set>
                                    <p:anim calcmode="lin" valueType="num">
                                      <p:cBhvr additive="base">
                                        <p:cTn id="49" dur="250" fill="hold"/>
                                        <p:tgtEl>
                                          <p:spTgt spid="4100"/>
                                        </p:tgtEl>
                                        <p:attrNameLst>
                                          <p:attrName>ppt_x</p:attrName>
                                        </p:attrNameLst>
                                      </p:cBhvr>
                                      <p:tavLst>
                                        <p:tav tm="0">
                                          <p:val>
                                            <p:strVal val="0-#ppt_w/2"/>
                                          </p:val>
                                        </p:tav>
                                        <p:tav tm="100000">
                                          <p:val>
                                            <p:strVal val="#ppt_x"/>
                                          </p:val>
                                        </p:tav>
                                      </p:tavLst>
                                    </p:anim>
                                    <p:anim calcmode="lin" valueType="num">
                                      <p:cBhvr additive="base">
                                        <p:cTn id="50" dur="250" fill="hold"/>
                                        <p:tgtEl>
                                          <p:spTgt spid="410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
                                            <p:graphicEl>
                                              <a:dgm id="{4FEC4120-44B1-483F-9343-16DE23A1B76E}"/>
                                            </p:graphicEl>
                                          </p:spTgt>
                                        </p:tgtEl>
                                        <p:attrNameLst>
                                          <p:attrName>style.visibility</p:attrName>
                                        </p:attrNameLst>
                                      </p:cBhvr>
                                      <p:to>
                                        <p:strVal val="visible"/>
                                      </p:to>
                                    </p:set>
                                    <p:anim calcmode="lin" valueType="num">
                                      <p:cBhvr additive="base">
                                        <p:cTn id="55" dur="250" fill="hold"/>
                                        <p:tgtEl>
                                          <p:spTgt spid="4">
                                            <p:graphicEl>
                                              <a:dgm id="{4FEC4120-44B1-483F-9343-16DE23A1B76E}"/>
                                            </p:graphicEl>
                                          </p:spTgt>
                                        </p:tgtEl>
                                        <p:attrNameLst>
                                          <p:attrName>ppt_x</p:attrName>
                                        </p:attrNameLst>
                                      </p:cBhvr>
                                      <p:tavLst>
                                        <p:tav tm="0">
                                          <p:val>
                                            <p:strVal val="0-#ppt_w/2"/>
                                          </p:val>
                                        </p:tav>
                                        <p:tav tm="100000">
                                          <p:val>
                                            <p:strVal val="#ppt_x"/>
                                          </p:val>
                                        </p:tav>
                                      </p:tavLst>
                                    </p:anim>
                                    <p:anim calcmode="lin" valueType="num">
                                      <p:cBhvr additive="base">
                                        <p:cTn id="56" dur="250" fill="hold"/>
                                        <p:tgtEl>
                                          <p:spTgt spid="4">
                                            <p:graphicEl>
                                              <a:dgm id="{4FEC4120-44B1-483F-9343-16DE23A1B76E}"/>
                                            </p:graphicEl>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
                                            <p:graphicEl>
                                              <a:dgm id="{2B5BEB4B-BC35-4291-A480-2305B3843370}"/>
                                            </p:graphicEl>
                                          </p:spTgt>
                                        </p:tgtEl>
                                        <p:attrNameLst>
                                          <p:attrName>style.visibility</p:attrName>
                                        </p:attrNameLst>
                                      </p:cBhvr>
                                      <p:to>
                                        <p:strVal val="visible"/>
                                      </p:to>
                                    </p:set>
                                    <p:anim calcmode="lin" valueType="num">
                                      <p:cBhvr additive="base">
                                        <p:cTn id="59" dur="250" fill="hold"/>
                                        <p:tgtEl>
                                          <p:spTgt spid="4">
                                            <p:graphicEl>
                                              <a:dgm id="{2B5BEB4B-BC35-4291-A480-2305B3843370}"/>
                                            </p:graphicEl>
                                          </p:spTgt>
                                        </p:tgtEl>
                                        <p:attrNameLst>
                                          <p:attrName>ppt_x</p:attrName>
                                        </p:attrNameLst>
                                      </p:cBhvr>
                                      <p:tavLst>
                                        <p:tav tm="0">
                                          <p:val>
                                            <p:strVal val="0-#ppt_w/2"/>
                                          </p:val>
                                        </p:tav>
                                        <p:tav tm="100000">
                                          <p:val>
                                            <p:strVal val="#ppt_x"/>
                                          </p:val>
                                        </p:tav>
                                      </p:tavLst>
                                    </p:anim>
                                    <p:anim calcmode="lin" valueType="num">
                                      <p:cBhvr additive="base">
                                        <p:cTn id="60" dur="250" fill="hold"/>
                                        <p:tgtEl>
                                          <p:spTgt spid="4">
                                            <p:graphicEl>
                                              <a:dgm id="{2B5BEB4B-BC35-4291-A480-2305B3843370}"/>
                                            </p:graphic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4102"/>
                                        </p:tgtEl>
                                        <p:attrNameLst>
                                          <p:attrName>style.visibility</p:attrName>
                                        </p:attrNameLst>
                                      </p:cBhvr>
                                      <p:to>
                                        <p:strVal val="visible"/>
                                      </p:to>
                                    </p:set>
                                    <p:anim calcmode="lin" valueType="num">
                                      <p:cBhvr additive="base">
                                        <p:cTn id="63" dur="250" fill="hold"/>
                                        <p:tgtEl>
                                          <p:spTgt spid="4102"/>
                                        </p:tgtEl>
                                        <p:attrNameLst>
                                          <p:attrName>ppt_x</p:attrName>
                                        </p:attrNameLst>
                                      </p:cBhvr>
                                      <p:tavLst>
                                        <p:tav tm="0">
                                          <p:val>
                                            <p:strVal val="0-#ppt_w/2"/>
                                          </p:val>
                                        </p:tav>
                                        <p:tav tm="100000">
                                          <p:val>
                                            <p:strVal val="#ppt_x"/>
                                          </p:val>
                                        </p:tav>
                                      </p:tavLst>
                                    </p:anim>
                                    <p:anim calcmode="lin" valueType="num">
                                      <p:cBhvr additive="base">
                                        <p:cTn id="64" dur="250" fill="hold"/>
                                        <p:tgtEl>
                                          <p:spTgt spid="4102"/>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
                                            <p:graphicEl>
                                              <a:dgm id="{6A70C7B4-2C17-44AD-B8EF-C8E66303A54B}"/>
                                            </p:graphicEl>
                                          </p:spTgt>
                                        </p:tgtEl>
                                        <p:attrNameLst>
                                          <p:attrName>style.visibility</p:attrName>
                                        </p:attrNameLst>
                                      </p:cBhvr>
                                      <p:to>
                                        <p:strVal val="visible"/>
                                      </p:to>
                                    </p:set>
                                    <p:anim calcmode="lin" valueType="num">
                                      <p:cBhvr additive="base">
                                        <p:cTn id="69" dur="250" fill="hold"/>
                                        <p:tgtEl>
                                          <p:spTgt spid="4">
                                            <p:graphicEl>
                                              <a:dgm id="{6A70C7B4-2C17-44AD-B8EF-C8E66303A54B}"/>
                                            </p:graphicEl>
                                          </p:spTgt>
                                        </p:tgtEl>
                                        <p:attrNameLst>
                                          <p:attrName>ppt_x</p:attrName>
                                        </p:attrNameLst>
                                      </p:cBhvr>
                                      <p:tavLst>
                                        <p:tav tm="0">
                                          <p:val>
                                            <p:strVal val="0-#ppt_w/2"/>
                                          </p:val>
                                        </p:tav>
                                        <p:tav tm="100000">
                                          <p:val>
                                            <p:strVal val="#ppt_x"/>
                                          </p:val>
                                        </p:tav>
                                      </p:tavLst>
                                    </p:anim>
                                    <p:anim calcmode="lin" valueType="num">
                                      <p:cBhvr additive="base">
                                        <p:cTn id="70" dur="250" fill="hold"/>
                                        <p:tgtEl>
                                          <p:spTgt spid="4">
                                            <p:graphicEl>
                                              <a:dgm id="{6A70C7B4-2C17-44AD-B8EF-C8E66303A54B}"/>
                                            </p:graphicEl>
                                          </p:spTgt>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4">
                                            <p:graphicEl>
                                              <a:dgm id="{C5980127-6FD7-4119-B373-494DFC3376B0}"/>
                                            </p:graphicEl>
                                          </p:spTgt>
                                        </p:tgtEl>
                                        <p:attrNameLst>
                                          <p:attrName>style.visibility</p:attrName>
                                        </p:attrNameLst>
                                      </p:cBhvr>
                                      <p:to>
                                        <p:strVal val="visible"/>
                                      </p:to>
                                    </p:set>
                                    <p:anim calcmode="lin" valueType="num">
                                      <p:cBhvr additive="base">
                                        <p:cTn id="73" dur="250" fill="hold"/>
                                        <p:tgtEl>
                                          <p:spTgt spid="4">
                                            <p:graphicEl>
                                              <a:dgm id="{C5980127-6FD7-4119-B373-494DFC3376B0}"/>
                                            </p:graphicEl>
                                          </p:spTgt>
                                        </p:tgtEl>
                                        <p:attrNameLst>
                                          <p:attrName>ppt_x</p:attrName>
                                        </p:attrNameLst>
                                      </p:cBhvr>
                                      <p:tavLst>
                                        <p:tav tm="0">
                                          <p:val>
                                            <p:strVal val="0-#ppt_w/2"/>
                                          </p:val>
                                        </p:tav>
                                        <p:tav tm="100000">
                                          <p:val>
                                            <p:strVal val="#ppt_x"/>
                                          </p:val>
                                        </p:tav>
                                      </p:tavLst>
                                    </p:anim>
                                    <p:anim calcmode="lin" valueType="num">
                                      <p:cBhvr additive="base">
                                        <p:cTn id="74" dur="250" fill="hold"/>
                                        <p:tgtEl>
                                          <p:spTgt spid="4">
                                            <p:graphicEl>
                                              <a:dgm id="{C5980127-6FD7-4119-B373-494DFC3376B0}"/>
                                            </p:graphicEl>
                                          </p:spTgt>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4106"/>
                                        </p:tgtEl>
                                        <p:attrNameLst>
                                          <p:attrName>style.visibility</p:attrName>
                                        </p:attrNameLst>
                                      </p:cBhvr>
                                      <p:to>
                                        <p:strVal val="visible"/>
                                      </p:to>
                                    </p:set>
                                    <p:anim calcmode="lin" valueType="num">
                                      <p:cBhvr additive="base">
                                        <p:cTn id="77" dur="250" fill="hold"/>
                                        <p:tgtEl>
                                          <p:spTgt spid="4106"/>
                                        </p:tgtEl>
                                        <p:attrNameLst>
                                          <p:attrName>ppt_x</p:attrName>
                                        </p:attrNameLst>
                                      </p:cBhvr>
                                      <p:tavLst>
                                        <p:tav tm="0">
                                          <p:val>
                                            <p:strVal val="0-#ppt_w/2"/>
                                          </p:val>
                                        </p:tav>
                                        <p:tav tm="100000">
                                          <p:val>
                                            <p:strVal val="#ppt_x"/>
                                          </p:val>
                                        </p:tav>
                                      </p:tavLst>
                                    </p:anim>
                                    <p:anim calcmode="lin" valueType="num">
                                      <p:cBhvr additive="base">
                                        <p:cTn id="78" dur="250" fill="hold"/>
                                        <p:tgtEl>
                                          <p:spTgt spid="4106"/>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4">
                                            <p:graphicEl>
                                              <a:dgm id="{E9F30FF9-63D2-4D48-9F8E-E74F6F6C4BDC}"/>
                                            </p:graphicEl>
                                          </p:spTgt>
                                        </p:tgtEl>
                                        <p:attrNameLst>
                                          <p:attrName>style.visibility</p:attrName>
                                        </p:attrNameLst>
                                      </p:cBhvr>
                                      <p:to>
                                        <p:strVal val="visible"/>
                                      </p:to>
                                    </p:set>
                                    <p:anim calcmode="lin" valueType="num">
                                      <p:cBhvr additive="base">
                                        <p:cTn id="83" dur="250" fill="hold"/>
                                        <p:tgtEl>
                                          <p:spTgt spid="4">
                                            <p:graphicEl>
                                              <a:dgm id="{E9F30FF9-63D2-4D48-9F8E-E74F6F6C4BDC}"/>
                                            </p:graphicEl>
                                          </p:spTgt>
                                        </p:tgtEl>
                                        <p:attrNameLst>
                                          <p:attrName>ppt_x</p:attrName>
                                        </p:attrNameLst>
                                      </p:cBhvr>
                                      <p:tavLst>
                                        <p:tav tm="0">
                                          <p:val>
                                            <p:strVal val="0-#ppt_w/2"/>
                                          </p:val>
                                        </p:tav>
                                        <p:tav tm="100000">
                                          <p:val>
                                            <p:strVal val="#ppt_x"/>
                                          </p:val>
                                        </p:tav>
                                      </p:tavLst>
                                    </p:anim>
                                    <p:anim calcmode="lin" valueType="num">
                                      <p:cBhvr additive="base">
                                        <p:cTn id="84" dur="250" fill="hold"/>
                                        <p:tgtEl>
                                          <p:spTgt spid="4">
                                            <p:graphicEl>
                                              <a:dgm id="{E9F30FF9-63D2-4D48-9F8E-E74F6F6C4BDC}"/>
                                            </p:graphicEl>
                                          </p:spTgt>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
                                            <p:graphicEl>
                                              <a:dgm id="{292CAE66-8C81-452F-B0FB-A88D6122F449}"/>
                                            </p:graphicEl>
                                          </p:spTgt>
                                        </p:tgtEl>
                                        <p:attrNameLst>
                                          <p:attrName>style.visibility</p:attrName>
                                        </p:attrNameLst>
                                      </p:cBhvr>
                                      <p:to>
                                        <p:strVal val="visible"/>
                                      </p:to>
                                    </p:set>
                                    <p:anim calcmode="lin" valueType="num">
                                      <p:cBhvr additive="base">
                                        <p:cTn id="87" dur="250" fill="hold"/>
                                        <p:tgtEl>
                                          <p:spTgt spid="4">
                                            <p:graphicEl>
                                              <a:dgm id="{292CAE66-8C81-452F-B0FB-A88D6122F449}"/>
                                            </p:graphicEl>
                                          </p:spTgt>
                                        </p:tgtEl>
                                        <p:attrNameLst>
                                          <p:attrName>ppt_x</p:attrName>
                                        </p:attrNameLst>
                                      </p:cBhvr>
                                      <p:tavLst>
                                        <p:tav tm="0">
                                          <p:val>
                                            <p:strVal val="0-#ppt_w/2"/>
                                          </p:val>
                                        </p:tav>
                                        <p:tav tm="100000">
                                          <p:val>
                                            <p:strVal val="#ppt_x"/>
                                          </p:val>
                                        </p:tav>
                                      </p:tavLst>
                                    </p:anim>
                                    <p:anim calcmode="lin" valueType="num">
                                      <p:cBhvr additive="base">
                                        <p:cTn id="88" dur="250" fill="hold"/>
                                        <p:tgtEl>
                                          <p:spTgt spid="4">
                                            <p:graphicEl>
                                              <a:dgm id="{292CAE66-8C81-452F-B0FB-A88D6122F449}"/>
                                            </p:graphicEl>
                                          </p:spTgt>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250" fill="hold"/>
                                        <p:tgtEl>
                                          <p:spTgt spid="20"/>
                                        </p:tgtEl>
                                        <p:attrNameLst>
                                          <p:attrName>ppt_x</p:attrName>
                                        </p:attrNameLst>
                                      </p:cBhvr>
                                      <p:tavLst>
                                        <p:tav tm="0">
                                          <p:val>
                                            <p:strVal val="0-#ppt_w/2"/>
                                          </p:val>
                                        </p:tav>
                                        <p:tav tm="100000">
                                          <p:val>
                                            <p:strVal val="#ppt_x"/>
                                          </p:val>
                                        </p:tav>
                                      </p:tavLst>
                                    </p:anim>
                                    <p:anim calcmode="lin" valueType="num">
                                      <p:cBhvr additive="base">
                                        <p:cTn id="92" dur="2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26438" y="17502"/>
            <a:ext cx="2276585" cy="369332"/>
          </a:xfrm>
          <a:prstGeom prst="rect">
            <a:avLst/>
          </a:prstGeom>
          <a:noFill/>
        </p:spPr>
        <p:txBody>
          <a:bodyPr wrap="none" rtlCol="0">
            <a:spAutoFit/>
          </a:bodyPr>
          <a:lstStyle/>
          <a:p>
            <a:pPr algn="r"/>
            <a:r>
              <a:rPr lang="fr-FR" b="1" dirty="0">
                <a:solidFill>
                  <a:srgbClr val="5A595A"/>
                </a:solidFill>
              </a:rPr>
              <a:t>Conception du projet</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1" name="Slide Number Placeholder 12"/>
          <p:cNvSpPr txBox="1">
            <a:spLocks/>
          </p:cNvSpPr>
          <p:nvPr/>
        </p:nvSpPr>
        <p:spPr>
          <a:xfrm>
            <a:off x="11064240" y="6246055"/>
            <a:ext cx="989952"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3046CF-8FD4-4E59-AA4A-E28CDE5F22BA}" type="slidenum">
              <a:rPr lang="en-US" sz="1800" smtClean="0"/>
              <a:t>20</a:t>
            </a:fld>
            <a:r>
              <a:rPr lang="en-US" sz="1800" dirty="0"/>
              <a:t>/38</a:t>
            </a:r>
          </a:p>
        </p:txBody>
      </p:sp>
      <p:sp>
        <p:nvSpPr>
          <p:cNvPr id="9" name="ZoneTexte 8">
            <a:extLst>
              <a:ext uri="{FF2B5EF4-FFF2-40B4-BE49-F238E27FC236}">
                <a16:creationId xmlns:a16="http://schemas.microsoft.com/office/drawing/2014/main" id="{F3B6C3CB-64D7-8DDD-4AD7-5BA6128849AF}"/>
              </a:ext>
            </a:extLst>
          </p:cNvPr>
          <p:cNvSpPr txBox="1"/>
          <p:nvPr/>
        </p:nvSpPr>
        <p:spPr>
          <a:xfrm>
            <a:off x="1291513" y="2370459"/>
            <a:ext cx="7709267" cy="369332"/>
          </a:xfrm>
          <a:prstGeom prst="rect">
            <a:avLst/>
          </a:prstGeom>
          <a:noFill/>
        </p:spPr>
        <p:txBody>
          <a:bodyPr wrap="square">
            <a:spAutoFit/>
          </a:bodyPr>
          <a:lstStyle/>
          <a:p>
            <a:r>
              <a:rPr lang="fr-FR" dirty="0"/>
              <a:t>La dernière étape dans ce module c’est la division des données en deux parties :</a:t>
            </a:r>
          </a:p>
        </p:txBody>
      </p:sp>
      <p:sp>
        <p:nvSpPr>
          <p:cNvPr id="10" name="TextBox 24">
            <a:extLst>
              <a:ext uri="{FF2B5EF4-FFF2-40B4-BE49-F238E27FC236}">
                <a16:creationId xmlns:a16="http://schemas.microsoft.com/office/drawing/2014/main" id="{D67BB5C9-92E5-DF6B-45BD-A43C3189F1AF}"/>
              </a:ext>
            </a:extLst>
          </p:cNvPr>
          <p:cNvSpPr txBox="1"/>
          <p:nvPr/>
        </p:nvSpPr>
        <p:spPr>
          <a:xfrm>
            <a:off x="1732188" y="3484298"/>
            <a:ext cx="3930481" cy="369332"/>
          </a:xfrm>
          <a:prstGeom prst="rect">
            <a:avLst/>
          </a:prstGeom>
          <a:noFill/>
        </p:spPr>
        <p:txBody>
          <a:bodyPr wrap="square" rtlCol="0">
            <a:spAutoFit/>
          </a:bodyPr>
          <a:lstStyle/>
          <a:p>
            <a:pPr marL="285750" indent="-285750">
              <a:buFont typeface="Wingdings" panose="05000000000000000000" pitchFamily="2" charset="2"/>
              <a:buChar char="q"/>
            </a:pPr>
            <a:r>
              <a:rPr lang="fr-FR" dirty="0"/>
              <a:t>Un pour l’apprentissage (train)</a:t>
            </a:r>
          </a:p>
        </p:txBody>
      </p:sp>
      <p:sp>
        <p:nvSpPr>
          <p:cNvPr id="13" name="ZoneTexte 12">
            <a:extLst>
              <a:ext uri="{FF2B5EF4-FFF2-40B4-BE49-F238E27FC236}">
                <a16:creationId xmlns:a16="http://schemas.microsoft.com/office/drawing/2014/main" id="{2600D5EE-3FEB-3C56-A4C9-1D61EA2B4454}"/>
              </a:ext>
            </a:extLst>
          </p:cNvPr>
          <p:cNvSpPr txBox="1"/>
          <p:nvPr/>
        </p:nvSpPr>
        <p:spPr>
          <a:xfrm>
            <a:off x="1732188" y="4321138"/>
            <a:ext cx="6097836" cy="369332"/>
          </a:xfrm>
          <a:prstGeom prst="rect">
            <a:avLst/>
          </a:prstGeom>
          <a:noFill/>
        </p:spPr>
        <p:txBody>
          <a:bodyPr wrap="square">
            <a:spAutoFit/>
          </a:bodyPr>
          <a:lstStyle/>
          <a:p>
            <a:pPr marL="285750" indent="-285750">
              <a:buFont typeface="Wingdings" panose="05000000000000000000" pitchFamily="2" charset="2"/>
              <a:buChar char="q"/>
            </a:pPr>
            <a:r>
              <a:rPr lang="fr-FR" sz="1800" b="0" i="0" u="none" strike="noStrike" baseline="0" dirty="0">
                <a:latin typeface="NimbusRomNo9L-Regu"/>
              </a:rPr>
              <a:t>autre pour le validation (</a:t>
            </a:r>
            <a:r>
              <a:rPr lang="fr-FR" sz="1800" b="0" i="0" u="none" strike="noStrike" baseline="0" dirty="0" err="1">
                <a:latin typeface="NimbusRomNo9L-Regu"/>
              </a:rPr>
              <a:t>valid</a:t>
            </a:r>
            <a:r>
              <a:rPr lang="fr-FR" sz="1800" b="0" i="0" u="none" strike="noStrike" baseline="0" dirty="0">
                <a:latin typeface="NimbusRomNo9L-Regu"/>
              </a:rPr>
              <a:t>)</a:t>
            </a:r>
            <a:endParaRPr lang="fr-FR" dirty="0"/>
          </a:p>
        </p:txBody>
      </p:sp>
      <p:sp>
        <p:nvSpPr>
          <p:cNvPr id="14" name="TextBox 25">
            <a:extLst>
              <a:ext uri="{FF2B5EF4-FFF2-40B4-BE49-F238E27FC236}">
                <a16:creationId xmlns:a16="http://schemas.microsoft.com/office/drawing/2014/main" id="{4F118545-92E7-7920-0A31-06887BD7DA8E}"/>
              </a:ext>
            </a:extLst>
          </p:cNvPr>
          <p:cNvSpPr txBox="1"/>
          <p:nvPr/>
        </p:nvSpPr>
        <p:spPr>
          <a:xfrm>
            <a:off x="1872868" y="1017699"/>
            <a:ext cx="4395730"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Division des données</a:t>
            </a:r>
            <a:endParaRPr lang="en-US" sz="3200" b="1" dirty="0">
              <a:effectLst>
                <a:outerShdw blurRad="38100" dist="38100" dir="2700000" algn="tl">
                  <a:srgbClr val="000000">
                    <a:alpha val="43137"/>
                  </a:srgbClr>
                </a:outerShdw>
              </a:effectLst>
            </a:endParaRPr>
          </a:p>
        </p:txBody>
      </p:sp>
      <p:pic>
        <p:nvPicPr>
          <p:cNvPr id="15" name="Image 14">
            <a:extLst>
              <a:ext uri="{FF2B5EF4-FFF2-40B4-BE49-F238E27FC236}">
                <a16:creationId xmlns:a16="http://schemas.microsoft.com/office/drawing/2014/main" id="{1662B0DC-512F-2836-0FFA-0A925E0BB4AA}"/>
              </a:ext>
            </a:extLst>
          </p:cNvPr>
          <p:cNvPicPr>
            <a:picLocks noChangeAspect="1"/>
          </p:cNvPicPr>
          <p:nvPr/>
        </p:nvPicPr>
        <p:blipFill>
          <a:blip r:embed="rId3"/>
          <a:stretch>
            <a:fillRect/>
          </a:stretch>
        </p:blipFill>
        <p:spPr>
          <a:xfrm>
            <a:off x="9000780" y="2618953"/>
            <a:ext cx="2683830" cy="2683830"/>
          </a:xfrm>
          <a:prstGeom prst="rect">
            <a:avLst/>
          </a:prstGeom>
        </p:spPr>
      </p:pic>
    </p:spTree>
    <p:extLst>
      <p:ext uri="{BB962C8B-B14F-4D97-AF65-F5344CB8AC3E}">
        <p14:creationId xmlns:p14="http://schemas.microsoft.com/office/powerpoint/2010/main" val="34564161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658863" y="2879565"/>
            <a:ext cx="8397148" cy="1844337"/>
            <a:chOff x="1125741" y="1945958"/>
            <a:chExt cx="8397148" cy="556018"/>
          </a:xfrm>
          <a:scene3d>
            <a:camera prst="orthographicFront">
              <a:rot lat="0" lon="0" rev="0"/>
            </a:camera>
            <a:lightRig rig="contrasting" dir="t">
              <a:rot lat="0" lon="0" rev="1200000"/>
            </a:lightRig>
          </a:scene3d>
        </p:grpSpPr>
        <p:sp>
          <p:nvSpPr>
            <p:cNvPr id="13" name="Rectangle 12"/>
            <p:cNvSpPr/>
            <p:nvPr/>
          </p:nvSpPr>
          <p:spPr>
            <a:xfrm>
              <a:off x="1125741" y="1945958"/>
              <a:ext cx="8397148" cy="556018"/>
            </a:xfrm>
            <a:prstGeom prst="rect">
              <a:avLst/>
            </a:prstGeom>
            <a:solidFill>
              <a:srgbClr val="CC7812"/>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50000"/>
                <a:hueOff val="-430789"/>
                <a:satOff val="-1721"/>
                <a:lumOff val="30092"/>
                <a:alphaOff val="0"/>
              </a:schemeClr>
            </a:effectRef>
            <a:fontRef idx="minor">
              <a:schemeClr val="lt1"/>
            </a:fontRef>
          </p:style>
        </p:sp>
        <p:sp>
          <p:nvSpPr>
            <p:cNvPr id="14" name="Rectangle 13"/>
            <p:cNvSpPr/>
            <p:nvPr/>
          </p:nvSpPr>
          <p:spPr>
            <a:xfrm>
              <a:off x="1469899" y="1945958"/>
              <a:ext cx="8052989" cy="5560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41340" tIns="60960" rIns="60960" bIns="60960" numCol="1" spcCol="1270" anchor="ctr" anchorCtr="0">
              <a:noAutofit/>
            </a:bodyPr>
            <a:lstStyle/>
            <a:p>
              <a:pPr lvl="0" algn="l" defTabSz="1066800">
                <a:lnSpc>
                  <a:spcPct val="90000"/>
                </a:lnSpc>
                <a:spcBef>
                  <a:spcPct val="0"/>
                </a:spcBef>
                <a:spcAft>
                  <a:spcPct val="35000"/>
                </a:spcAft>
              </a:pPr>
              <a:r>
                <a:rPr lang="fr-FR" sz="4000" kern="1200" dirty="0"/>
                <a:t>Détection d’objet </a:t>
              </a:r>
              <a:endParaRPr lang="en-US" sz="4000" kern="1200" dirty="0"/>
            </a:p>
          </p:txBody>
        </p:sp>
      </p:grpSp>
      <p:sp>
        <p:nvSpPr>
          <p:cNvPr id="6" name="Oval 5"/>
          <p:cNvSpPr/>
          <p:nvPr/>
        </p:nvSpPr>
        <p:spPr>
          <a:xfrm>
            <a:off x="1280160" y="2433711"/>
            <a:ext cx="2743200" cy="2743200"/>
          </a:xfrm>
          <a:prstGeom prst="ellipse">
            <a:avLst/>
          </a:prstGeom>
          <a:ln w="38100">
            <a:solidFill>
              <a:srgbClr val="CE791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 name="Picture 4" descr="http://www.devacom.fr/images/conception-internet.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91" t="-16618" b="-16618"/>
          <a:stretch/>
        </p:blipFill>
        <p:spPr bwMode="auto">
          <a:xfrm>
            <a:off x="1266092" y="2433711"/>
            <a:ext cx="2771334" cy="2743200"/>
          </a:xfrm>
          <a:prstGeom prst="ellipse">
            <a:avLst/>
          </a:prstGeom>
          <a:noFill/>
          <a:extLst>
            <a:ext uri="{909E8E84-426E-40DD-AFC4-6F175D3DCCD1}">
              <a14:hiddenFill xmlns:a14="http://schemas.microsoft.com/office/drawing/2010/main">
                <a:solidFill>
                  <a:srgbClr val="FFFFFF"/>
                </a:solidFill>
              </a14:hiddenFill>
            </a:ext>
          </a:extLst>
        </p:spPr>
      </p:pic>
      <p:sp>
        <p:nvSpPr>
          <p:cNvPr id="8" name="Slide Number Placeholder 12"/>
          <p:cNvSpPr txBox="1">
            <a:spLocks/>
          </p:cNvSpPr>
          <p:nvPr/>
        </p:nvSpPr>
        <p:spPr>
          <a:xfrm>
            <a:off x="11064240" y="6246055"/>
            <a:ext cx="989952"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60B3CA-5370-48D2-AB25-4BA6659C3924}" type="slidenum">
              <a:rPr lang="en-US" sz="1800" smtClean="0"/>
              <a:t>21</a:t>
            </a:fld>
            <a:r>
              <a:rPr lang="en-US" sz="1800" dirty="0"/>
              <a:t>/38</a:t>
            </a:r>
          </a:p>
        </p:txBody>
      </p:sp>
    </p:spTree>
    <p:extLst>
      <p:ext uri="{BB962C8B-B14F-4D97-AF65-F5344CB8AC3E}">
        <p14:creationId xmlns:p14="http://schemas.microsoft.com/office/powerpoint/2010/main" val="30296962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38574" y="17502"/>
            <a:ext cx="1964449" cy="369332"/>
          </a:xfrm>
          <a:prstGeom prst="rect">
            <a:avLst/>
          </a:prstGeom>
          <a:noFill/>
        </p:spPr>
        <p:txBody>
          <a:bodyPr wrap="none" rtlCol="0">
            <a:spAutoFit/>
          </a:bodyPr>
          <a:lstStyle/>
          <a:p>
            <a:pPr algn="r"/>
            <a:r>
              <a:rPr lang="fr-FR" b="1" dirty="0">
                <a:solidFill>
                  <a:srgbClr val="5A595A"/>
                </a:solidFill>
              </a:rPr>
              <a:t>Détection  d’objet</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64240" y="6246055"/>
            <a:ext cx="989952"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3D036E0-A5AD-4071-B24F-25DC1AE923BD}" type="slidenum">
              <a:rPr lang="en-US" sz="1800" smtClean="0"/>
              <a:t>22</a:t>
            </a:fld>
            <a:r>
              <a:rPr lang="en-US" sz="1800" dirty="0"/>
              <a:t>/38</a:t>
            </a:r>
          </a:p>
        </p:txBody>
      </p:sp>
      <p:sp>
        <p:nvSpPr>
          <p:cNvPr id="5" name="TextBox 24">
            <a:extLst>
              <a:ext uri="{FF2B5EF4-FFF2-40B4-BE49-F238E27FC236}">
                <a16:creationId xmlns:a16="http://schemas.microsoft.com/office/drawing/2014/main" id="{EE0F4BBC-2522-072C-8F92-6CC679D5652C}"/>
              </a:ext>
            </a:extLst>
          </p:cNvPr>
          <p:cNvSpPr txBox="1"/>
          <p:nvPr/>
        </p:nvSpPr>
        <p:spPr>
          <a:xfrm>
            <a:off x="1484310" y="1519790"/>
            <a:ext cx="10149502" cy="646331"/>
          </a:xfrm>
          <a:prstGeom prst="rect">
            <a:avLst/>
          </a:prstGeom>
          <a:noFill/>
        </p:spPr>
        <p:txBody>
          <a:bodyPr wrap="square" rtlCol="0">
            <a:spAutoFit/>
          </a:bodyPr>
          <a:lstStyle/>
          <a:p>
            <a:r>
              <a:rPr lang="fr-FR" dirty="0"/>
              <a:t>Reconnaissance d'objets terme général désignant un ensemble de tâches de vision par ordinateur qui consistent à identifier des objets sur des photographies numériques. </a:t>
            </a:r>
          </a:p>
        </p:txBody>
      </p:sp>
      <p:pic>
        <p:nvPicPr>
          <p:cNvPr id="10" name="Image 9">
            <a:extLst>
              <a:ext uri="{FF2B5EF4-FFF2-40B4-BE49-F238E27FC236}">
                <a16:creationId xmlns:a16="http://schemas.microsoft.com/office/drawing/2014/main" id="{6BD6FD8B-DFC0-A757-D8CA-617C3305CD3B}"/>
              </a:ext>
            </a:extLst>
          </p:cNvPr>
          <p:cNvPicPr>
            <a:picLocks noChangeAspect="1"/>
          </p:cNvPicPr>
          <p:nvPr/>
        </p:nvPicPr>
        <p:blipFill>
          <a:blip r:embed="rId3"/>
          <a:stretch>
            <a:fillRect/>
          </a:stretch>
        </p:blipFill>
        <p:spPr>
          <a:xfrm>
            <a:off x="2923989" y="2531488"/>
            <a:ext cx="6107810" cy="4130715"/>
          </a:xfrm>
          <a:prstGeom prst="rect">
            <a:avLst/>
          </a:prstGeom>
        </p:spPr>
      </p:pic>
      <p:sp>
        <p:nvSpPr>
          <p:cNvPr id="11" name="TextBox 25">
            <a:extLst>
              <a:ext uri="{FF2B5EF4-FFF2-40B4-BE49-F238E27FC236}">
                <a16:creationId xmlns:a16="http://schemas.microsoft.com/office/drawing/2014/main" id="{061D00B9-654D-E1C4-183A-BC0BA9686AA6}"/>
              </a:ext>
            </a:extLst>
          </p:cNvPr>
          <p:cNvSpPr txBox="1"/>
          <p:nvPr/>
        </p:nvSpPr>
        <p:spPr>
          <a:xfrm>
            <a:off x="1484310" y="813757"/>
            <a:ext cx="7626639"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bref historique de la détection d'objets (1) </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1252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38575" y="17502"/>
            <a:ext cx="1964448" cy="369332"/>
          </a:xfrm>
          <a:prstGeom prst="rect">
            <a:avLst/>
          </a:prstGeom>
          <a:noFill/>
        </p:spPr>
        <p:txBody>
          <a:bodyPr wrap="none" rtlCol="0">
            <a:spAutoFit/>
          </a:bodyPr>
          <a:lstStyle/>
          <a:p>
            <a:pPr algn="r"/>
            <a:r>
              <a:rPr lang="fr-FR" b="1" dirty="0">
                <a:solidFill>
                  <a:srgbClr val="5A595A"/>
                </a:solidFill>
              </a:rPr>
              <a:t>Détection  d’objet</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96786" y="6246055"/>
            <a:ext cx="95740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D46FCAE-8E16-4084-90E7-AC48B2381209}" type="slidenum">
              <a:rPr lang="en-US" sz="1800" smtClean="0"/>
              <a:t>23</a:t>
            </a:fld>
            <a:r>
              <a:rPr lang="en-US" sz="1800" dirty="0"/>
              <a:t>/38</a:t>
            </a:r>
          </a:p>
        </p:txBody>
      </p:sp>
      <p:sp>
        <p:nvSpPr>
          <p:cNvPr id="5" name="TextBox 25">
            <a:extLst>
              <a:ext uri="{FF2B5EF4-FFF2-40B4-BE49-F238E27FC236}">
                <a16:creationId xmlns:a16="http://schemas.microsoft.com/office/drawing/2014/main" id="{9E45D9B3-162C-592E-E3FA-9230FD88F801}"/>
              </a:ext>
            </a:extLst>
          </p:cNvPr>
          <p:cNvSpPr txBox="1"/>
          <p:nvPr/>
        </p:nvSpPr>
        <p:spPr>
          <a:xfrm>
            <a:off x="1484310" y="813757"/>
            <a:ext cx="7626639"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bref historique de la détection d'objets (2) </a:t>
            </a:r>
            <a:endParaRPr lang="en-US" sz="3200" b="1" dirty="0">
              <a:effectLst>
                <a:outerShdw blurRad="38100" dist="38100" dir="2700000" algn="tl">
                  <a:srgbClr val="000000">
                    <a:alpha val="43137"/>
                  </a:srgbClr>
                </a:outerShdw>
              </a:effectLst>
            </a:endParaRPr>
          </a:p>
        </p:txBody>
      </p:sp>
      <p:sp>
        <p:nvSpPr>
          <p:cNvPr id="6" name="TextBox 24">
            <a:extLst>
              <a:ext uri="{FF2B5EF4-FFF2-40B4-BE49-F238E27FC236}">
                <a16:creationId xmlns:a16="http://schemas.microsoft.com/office/drawing/2014/main" id="{25499FF6-A48C-7940-B51D-EC9488FBE20E}"/>
              </a:ext>
            </a:extLst>
          </p:cNvPr>
          <p:cNvSpPr txBox="1"/>
          <p:nvPr/>
        </p:nvSpPr>
        <p:spPr>
          <a:xfrm>
            <a:off x="1425987" y="1842956"/>
            <a:ext cx="10149502" cy="369332"/>
          </a:xfrm>
          <a:prstGeom prst="rect">
            <a:avLst/>
          </a:prstGeom>
          <a:noFill/>
        </p:spPr>
        <p:txBody>
          <a:bodyPr wrap="square" rtlCol="0">
            <a:spAutoFit/>
          </a:bodyPr>
          <a:lstStyle/>
          <a:p>
            <a:pPr marL="285750" indent="-285750">
              <a:buFont typeface="Wingdings" panose="05000000000000000000" pitchFamily="2" charset="2"/>
              <a:buChar char="q"/>
            </a:pPr>
            <a:r>
              <a:rPr lang="fr-FR" dirty="0"/>
              <a:t>Un détecteur moderne est généralement composé de deux parties :</a:t>
            </a:r>
          </a:p>
        </p:txBody>
      </p:sp>
      <p:grpSp>
        <p:nvGrpSpPr>
          <p:cNvPr id="7" name="Google Shape;1413;p74">
            <a:extLst>
              <a:ext uri="{FF2B5EF4-FFF2-40B4-BE49-F238E27FC236}">
                <a16:creationId xmlns:a16="http://schemas.microsoft.com/office/drawing/2014/main" id="{4CB5CC4C-0CC1-9AC6-8262-04BF4BE0F555}"/>
              </a:ext>
            </a:extLst>
          </p:cNvPr>
          <p:cNvGrpSpPr/>
          <p:nvPr/>
        </p:nvGrpSpPr>
        <p:grpSpPr>
          <a:xfrm>
            <a:off x="1622545" y="2568576"/>
            <a:ext cx="4944295" cy="1417766"/>
            <a:chOff x="4411970" y="4340222"/>
            <a:chExt cx="779468" cy="242682"/>
          </a:xfrm>
          <a:solidFill>
            <a:schemeClr val="tx2">
              <a:lumMod val="10000"/>
              <a:lumOff val="90000"/>
            </a:schemeClr>
          </a:solidFill>
        </p:grpSpPr>
        <p:sp>
          <p:nvSpPr>
            <p:cNvPr id="10" name="Google Shape;1414;p74">
              <a:extLst>
                <a:ext uri="{FF2B5EF4-FFF2-40B4-BE49-F238E27FC236}">
                  <a16:creationId xmlns:a16="http://schemas.microsoft.com/office/drawing/2014/main" id="{CD147823-2125-DDDE-9833-24B6BED4A77D}"/>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15;p74">
              <a:extLst>
                <a:ext uri="{FF2B5EF4-FFF2-40B4-BE49-F238E27FC236}">
                  <a16:creationId xmlns:a16="http://schemas.microsoft.com/office/drawing/2014/main" id="{B438EE17-9B3A-08EA-08DF-5CE165FA758C}"/>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dirty="0"/>
                <a:t>    </a:t>
              </a:r>
              <a:r>
                <a:rPr lang="fr-FR" sz="4400" dirty="0"/>
                <a:t>1</a:t>
              </a:r>
              <a:endParaRPr sz="2800" dirty="0"/>
            </a:p>
          </p:txBody>
        </p:sp>
        <p:sp>
          <p:nvSpPr>
            <p:cNvPr id="12" name="Google Shape;1416;p74">
              <a:extLst>
                <a:ext uri="{FF2B5EF4-FFF2-40B4-BE49-F238E27FC236}">
                  <a16:creationId xmlns:a16="http://schemas.microsoft.com/office/drawing/2014/main" id="{3BBAB742-CB6F-DFDA-6BA0-7003C56CF827}"/>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3200" dirty="0"/>
                <a:t>                 Backbone</a:t>
              </a:r>
              <a:endParaRPr sz="3200" dirty="0"/>
            </a:p>
          </p:txBody>
        </p:sp>
      </p:grpSp>
      <p:grpSp>
        <p:nvGrpSpPr>
          <p:cNvPr id="4" name="Google Shape;1413;p74">
            <a:extLst>
              <a:ext uri="{FF2B5EF4-FFF2-40B4-BE49-F238E27FC236}">
                <a16:creationId xmlns:a16="http://schemas.microsoft.com/office/drawing/2014/main" id="{8CD73523-951A-5CE4-470F-B3C73AC13B76}"/>
              </a:ext>
            </a:extLst>
          </p:cNvPr>
          <p:cNvGrpSpPr/>
          <p:nvPr/>
        </p:nvGrpSpPr>
        <p:grpSpPr>
          <a:xfrm>
            <a:off x="5168144" y="4197236"/>
            <a:ext cx="4944295" cy="1417766"/>
            <a:chOff x="4411970" y="4340222"/>
            <a:chExt cx="779468" cy="242682"/>
          </a:xfrm>
          <a:solidFill>
            <a:schemeClr val="tx2">
              <a:lumMod val="10000"/>
              <a:lumOff val="90000"/>
            </a:schemeClr>
          </a:solidFill>
        </p:grpSpPr>
        <p:sp>
          <p:nvSpPr>
            <p:cNvPr id="8" name="Google Shape;1414;p74">
              <a:extLst>
                <a:ext uri="{FF2B5EF4-FFF2-40B4-BE49-F238E27FC236}">
                  <a16:creationId xmlns:a16="http://schemas.microsoft.com/office/drawing/2014/main" id="{0705BAA0-FC93-C946-89A1-93C403175307}"/>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15;p74">
              <a:extLst>
                <a:ext uri="{FF2B5EF4-FFF2-40B4-BE49-F238E27FC236}">
                  <a16:creationId xmlns:a16="http://schemas.microsoft.com/office/drawing/2014/main" id="{939B4AAC-9DDC-528C-69DE-9BE7DBE7D1B2}"/>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2800" dirty="0"/>
                <a:t>    </a:t>
              </a:r>
              <a:r>
                <a:rPr lang="fr-FR" sz="4400" dirty="0"/>
                <a:t>2</a:t>
              </a:r>
              <a:endParaRPr sz="2800" dirty="0"/>
            </a:p>
          </p:txBody>
        </p:sp>
        <p:sp>
          <p:nvSpPr>
            <p:cNvPr id="14" name="Google Shape;1416;p74">
              <a:extLst>
                <a:ext uri="{FF2B5EF4-FFF2-40B4-BE49-F238E27FC236}">
                  <a16:creationId xmlns:a16="http://schemas.microsoft.com/office/drawing/2014/main" id="{330BBEF0-06BB-8A2A-187D-E210A98A1804}"/>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3200" dirty="0"/>
                <a:t>                 Head</a:t>
              </a:r>
              <a:endParaRPr sz="3200" dirty="0"/>
            </a:p>
          </p:txBody>
        </p:sp>
      </p:grpSp>
    </p:spTree>
    <p:extLst>
      <p:ext uri="{BB962C8B-B14F-4D97-AF65-F5344CB8AC3E}">
        <p14:creationId xmlns:p14="http://schemas.microsoft.com/office/powerpoint/2010/main" val="12607082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38575" y="17502"/>
            <a:ext cx="1964448" cy="369332"/>
          </a:xfrm>
          <a:prstGeom prst="rect">
            <a:avLst/>
          </a:prstGeom>
          <a:noFill/>
        </p:spPr>
        <p:txBody>
          <a:bodyPr wrap="none" rtlCol="0">
            <a:spAutoFit/>
          </a:bodyPr>
          <a:lstStyle/>
          <a:p>
            <a:pPr algn="r"/>
            <a:r>
              <a:rPr lang="fr-FR" b="1" dirty="0">
                <a:solidFill>
                  <a:srgbClr val="5A595A"/>
                </a:solidFill>
              </a:rPr>
              <a:t>Détection  d’objet</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45952" y="6246055"/>
            <a:ext cx="1008240"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63EF8F-E330-4B32-8AEF-EC26CCF87577}" type="slidenum">
              <a:rPr lang="en-US" sz="1800" smtClean="0"/>
              <a:t>24</a:t>
            </a:fld>
            <a:r>
              <a:rPr lang="en-US" sz="1800" dirty="0"/>
              <a:t>/38</a:t>
            </a:r>
          </a:p>
        </p:txBody>
      </p:sp>
      <p:sp>
        <p:nvSpPr>
          <p:cNvPr id="4" name="TextBox 24">
            <a:extLst>
              <a:ext uri="{FF2B5EF4-FFF2-40B4-BE49-F238E27FC236}">
                <a16:creationId xmlns:a16="http://schemas.microsoft.com/office/drawing/2014/main" id="{5F75D23E-0B2F-AAEC-A94B-E9E561ED34E0}"/>
              </a:ext>
            </a:extLst>
          </p:cNvPr>
          <p:cNvSpPr txBox="1"/>
          <p:nvPr/>
        </p:nvSpPr>
        <p:spPr>
          <a:xfrm>
            <a:off x="1484310" y="1946571"/>
            <a:ext cx="10149502" cy="369332"/>
          </a:xfrm>
          <a:prstGeom prst="rect">
            <a:avLst/>
          </a:prstGeom>
          <a:noFill/>
        </p:spPr>
        <p:txBody>
          <a:bodyPr wrap="square" rtlCol="0">
            <a:spAutoFit/>
          </a:bodyPr>
          <a:lstStyle/>
          <a:p>
            <a:r>
              <a:rPr lang="fr-FR" dirty="0"/>
              <a:t>la partie </a:t>
            </a:r>
            <a:r>
              <a:rPr lang="fr-FR" b="1" dirty="0"/>
              <a:t>Head</a:t>
            </a:r>
            <a:r>
              <a:rPr lang="fr-FR" dirty="0"/>
              <a:t> est généralement classée en deux catégories :</a:t>
            </a:r>
          </a:p>
        </p:txBody>
      </p:sp>
      <p:sp>
        <p:nvSpPr>
          <p:cNvPr id="10" name="TextBox 24">
            <a:extLst>
              <a:ext uri="{FF2B5EF4-FFF2-40B4-BE49-F238E27FC236}">
                <a16:creationId xmlns:a16="http://schemas.microsoft.com/office/drawing/2014/main" id="{5CA20429-69E0-7282-C6B1-75CDCD3C67B5}"/>
              </a:ext>
            </a:extLst>
          </p:cNvPr>
          <p:cNvSpPr txBox="1"/>
          <p:nvPr/>
        </p:nvSpPr>
        <p:spPr>
          <a:xfrm>
            <a:off x="1578387" y="2843654"/>
            <a:ext cx="10149502" cy="369332"/>
          </a:xfrm>
          <a:prstGeom prst="rect">
            <a:avLst/>
          </a:prstGeom>
          <a:noFill/>
        </p:spPr>
        <p:txBody>
          <a:bodyPr wrap="square" rtlCol="0">
            <a:spAutoFit/>
          </a:bodyPr>
          <a:lstStyle/>
          <a:p>
            <a:pPr marL="285750" indent="-285750">
              <a:buFont typeface="Arial" panose="020B0604020202020204" pitchFamily="34" charset="0"/>
              <a:buChar char="•"/>
            </a:pPr>
            <a:r>
              <a:rPr lang="fr-FR" dirty="0"/>
              <a:t>One-stage </a:t>
            </a:r>
            <a:r>
              <a:rPr lang="fr-FR" dirty="0" err="1"/>
              <a:t>object</a:t>
            </a:r>
            <a:r>
              <a:rPr lang="fr-FR" dirty="0"/>
              <a:t> </a:t>
            </a:r>
            <a:r>
              <a:rPr lang="fr-FR" dirty="0" err="1"/>
              <a:t>detection</a:t>
            </a:r>
            <a:endParaRPr lang="fr-FR" dirty="0"/>
          </a:p>
        </p:txBody>
      </p:sp>
      <p:sp>
        <p:nvSpPr>
          <p:cNvPr id="11" name="TextBox 24">
            <a:extLst>
              <a:ext uri="{FF2B5EF4-FFF2-40B4-BE49-F238E27FC236}">
                <a16:creationId xmlns:a16="http://schemas.microsoft.com/office/drawing/2014/main" id="{93DE8B8D-6C6C-485A-D941-FAB579A24E22}"/>
              </a:ext>
            </a:extLst>
          </p:cNvPr>
          <p:cNvSpPr txBox="1"/>
          <p:nvPr/>
        </p:nvSpPr>
        <p:spPr>
          <a:xfrm>
            <a:off x="1578387" y="3502843"/>
            <a:ext cx="10149502" cy="369332"/>
          </a:xfrm>
          <a:prstGeom prst="rect">
            <a:avLst/>
          </a:prstGeom>
          <a:noFill/>
        </p:spPr>
        <p:txBody>
          <a:bodyPr wrap="square" rtlCol="0">
            <a:spAutoFit/>
          </a:bodyPr>
          <a:lstStyle/>
          <a:p>
            <a:pPr marL="285750" indent="-285750">
              <a:buFont typeface="Arial" panose="020B0604020202020204" pitchFamily="34" charset="0"/>
              <a:buChar char="•"/>
            </a:pPr>
            <a:r>
              <a:rPr lang="fr-FR" dirty="0" err="1"/>
              <a:t>Two</a:t>
            </a:r>
            <a:r>
              <a:rPr lang="fr-FR" dirty="0"/>
              <a:t>-stage </a:t>
            </a:r>
            <a:r>
              <a:rPr lang="fr-FR" dirty="0" err="1"/>
              <a:t>object</a:t>
            </a:r>
            <a:r>
              <a:rPr lang="fr-FR" dirty="0"/>
              <a:t> </a:t>
            </a:r>
            <a:r>
              <a:rPr lang="fr-FR" dirty="0" err="1"/>
              <a:t>detection</a:t>
            </a:r>
            <a:endParaRPr lang="fr-FR" dirty="0"/>
          </a:p>
        </p:txBody>
      </p:sp>
      <p:pic>
        <p:nvPicPr>
          <p:cNvPr id="14" name="Image 13">
            <a:extLst>
              <a:ext uri="{FF2B5EF4-FFF2-40B4-BE49-F238E27FC236}">
                <a16:creationId xmlns:a16="http://schemas.microsoft.com/office/drawing/2014/main" id="{FF219584-D3BC-A69E-BB91-7391A15B0478}"/>
              </a:ext>
            </a:extLst>
          </p:cNvPr>
          <p:cNvPicPr>
            <a:picLocks noChangeAspect="1"/>
          </p:cNvPicPr>
          <p:nvPr/>
        </p:nvPicPr>
        <p:blipFill>
          <a:blip r:embed="rId3"/>
          <a:stretch>
            <a:fillRect/>
          </a:stretch>
        </p:blipFill>
        <p:spPr>
          <a:xfrm>
            <a:off x="8307053" y="1691499"/>
            <a:ext cx="3367616" cy="3367616"/>
          </a:xfrm>
          <a:prstGeom prst="rect">
            <a:avLst/>
          </a:prstGeom>
        </p:spPr>
      </p:pic>
      <p:sp>
        <p:nvSpPr>
          <p:cNvPr id="15" name="TextBox 25">
            <a:extLst>
              <a:ext uri="{FF2B5EF4-FFF2-40B4-BE49-F238E27FC236}">
                <a16:creationId xmlns:a16="http://schemas.microsoft.com/office/drawing/2014/main" id="{675CA487-78EC-B969-974F-407C55930C6D}"/>
              </a:ext>
            </a:extLst>
          </p:cNvPr>
          <p:cNvSpPr txBox="1"/>
          <p:nvPr/>
        </p:nvSpPr>
        <p:spPr>
          <a:xfrm>
            <a:off x="1484310" y="813757"/>
            <a:ext cx="7626639"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bref historique de la détection d'objets (3) </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54447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38575" y="17502"/>
            <a:ext cx="1964448" cy="369332"/>
          </a:xfrm>
          <a:prstGeom prst="rect">
            <a:avLst/>
          </a:prstGeom>
          <a:noFill/>
        </p:spPr>
        <p:txBody>
          <a:bodyPr wrap="none" rtlCol="0">
            <a:spAutoFit/>
          </a:bodyPr>
          <a:lstStyle/>
          <a:p>
            <a:pPr algn="r"/>
            <a:r>
              <a:rPr lang="fr-FR" b="1" dirty="0">
                <a:solidFill>
                  <a:srgbClr val="5A595A"/>
                </a:solidFill>
              </a:rPr>
              <a:t>Détection  d’objet</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1" name="Slide Number Placeholder 12"/>
          <p:cNvSpPr txBox="1">
            <a:spLocks/>
          </p:cNvSpPr>
          <p:nvPr/>
        </p:nvSpPr>
        <p:spPr>
          <a:xfrm>
            <a:off x="11065790" y="6246055"/>
            <a:ext cx="988402"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FB28F07-8BC9-430C-AAFD-F104545CC152}" type="slidenum">
              <a:rPr lang="en-US" sz="1800" smtClean="0"/>
              <a:t>25</a:t>
            </a:fld>
            <a:r>
              <a:rPr lang="en-US" sz="1800" dirty="0"/>
              <a:t>/38</a:t>
            </a:r>
          </a:p>
        </p:txBody>
      </p:sp>
      <p:sp>
        <p:nvSpPr>
          <p:cNvPr id="4" name="TextBox 25">
            <a:extLst>
              <a:ext uri="{FF2B5EF4-FFF2-40B4-BE49-F238E27FC236}">
                <a16:creationId xmlns:a16="http://schemas.microsoft.com/office/drawing/2014/main" id="{5B38323F-9EF2-6568-B87B-B7C82667875A}"/>
              </a:ext>
            </a:extLst>
          </p:cNvPr>
          <p:cNvSpPr txBox="1"/>
          <p:nvPr/>
        </p:nvSpPr>
        <p:spPr>
          <a:xfrm>
            <a:off x="1484310" y="813757"/>
            <a:ext cx="7626639"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Un aperçu de l’architecture YOLO</a:t>
            </a:r>
            <a:endParaRPr lang="en-US" sz="3200" b="1" dirty="0">
              <a:effectLst>
                <a:outerShdw blurRad="38100" dist="38100" dir="2700000" algn="tl">
                  <a:srgbClr val="000000">
                    <a:alpha val="43137"/>
                  </a:srgbClr>
                </a:outerShdw>
              </a:effectLst>
            </a:endParaRPr>
          </a:p>
        </p:txBody>
      </p:sp>
      <p:sp>
        <p:nvSpPr>
          <p:cNvPr id="5" name="TextBox 24">
            <a:extLst>
              <a:ext uri="{FF2B5EF4-FFF2-40B4-BE49-F238E27FC236}">
                <a16:creationId xmlns:a16="http://schemas.microsoft.com/office/drawing/2014/main" id="{F5EAD274-593C-13D2-1ECE-8456F533305F}"/>
              </a:ext>
            </a:extLst>
          </p:cNvPr>
          <p:cNvSpPr txBox="1"/>
          <p:nvPr/>
        </p:nvSpPr>
        <p:spPr>
          <a:xfrm>
            <a:off x="1550411" y="2453347"/>
            <a:ext cx="5952076" cy="923330"/>
          </a:xfrm>
          <a:prstGeom prst="rect">
            <a:avLst/>
          </a:prstGeom>
          <a:noFill/>
        </p:spPr>
        <p:txBody>
          <a:bodyPr wrap="square" rtlCol="0">
            <a:spAutoFit/>
          </a:bodyPr>
          <a:lstStyle/>
          <a:p>
            <a:r>
              <a:rPr lang="fr-FR" dirty="0"/>
              <a:t>Le modèle YOLO a été décrit pour la première fois par Joseph </a:t>
            </a:r>
            <a:r>
              <a:rPr lang="fr-FR" dirty="0" err="1"/>
              <a:t>Redmon</a:t>
            </a:r>
            <a:r>
              <a:rPr lang="fr-FR" dirty="0"/>
              <a:t>. Dans l'article de 2015 intitulé " You </a:t>
            </a:r>
            <a:r>
              <a:rPr lang="fr-FR" dirty="0" err="1"/>
              <a:t>Only</a:t>
            </a:r>
            <a:r>
              <a:rPr lang="fr-FR" dirty="0"/>
              <a:t> Look Once : </a:t>
            </a:r>
            <a:r>
              <a:rPr lang="fr-FR" dirty="0" err="1"/>
              <a:t>Unified</a:t>
            </a:r>
            <a:r>
              <a:rPr lang="fr-FR" dirty="0"/>
              <a:t>, Real-Time Object </a:t>
            </a:r>
            <a:r>
              <a:rPr lang="fr-FR" dirty="0" err="1"/>
              <a:t>Detection</a:t>
            </a:r>
            <a:r>
              <a:rPr lang="fr-FR" dirty="0"/>
              <a:t> ". </a:t>
            </a:r>
          </a:p>
        </p:txBody>
      </p:sp>
      <p:pic>
        <p:nvPicPr>
          <p:cNvPr id="7" name="Image 6" descr="Une image contenant texte, clipart&#10;&#10;Description générée automatiquement">
            <a:extLst>
              <a:ext uri="{FF2B5EF4-FFF2-40B4-BE49-F238E27FC236}">
                <a16:creationId xmlns:a16="http://schemas.microsoft.com/office/drawing/2014/main" id="{7DA20C6B-CD79-11F3-635E-ACA28378FB5A}"/>
              </a:ext>
            </a:extLst>
          </p:cNvPr>
          <p:cNvPicPr>
            <a:picLocks noChangeAspect="1"/>
          </p:cNvPicPr>
          <p:nvPr/>
        </p:nvPicPr>
        <p:blipFill>
          <a:blip r:embed="rId3"/>
          <a:stretch>
            <a:fillRect/>
          </a:stretch>
        </p:blipFill>
        <p:spPr>
          <a:xfrm>
            <a:off x="7915520" y="2574892"/>
            <a:ext cx="3470512" cy="1836667"/>
          </a:xfrm>
          <a:prstGeom prst="rect">
            <a:avLst/>
          </a:prstGeom>
        </p:spPr>
      </p:pic>
    </p:spTree>
    <p:extLst>
      <p:ext uri="{BB962C8B-B14F-4D97-AF65-F5344CB8AC3E}">
        <p14:creationId xmlns:p14="http://schemas.microsoft.com/office/powerpoint/2010/main" val="24442820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38575" y="17502"/>
            <a:ext cx="1964448" cy="369332"/>
          </a:xfrm>
          <a:prstGeom prst="rect">
            <a:avLst/>
          </a:prstGeom>
          <a:noFill/>
        </p:spPr>
        <p:txBody>
          <a:bodyPr wrap="none" rtlCol="0">
            <a:spAutoFit/>
          </a:bodyPr>
          <a:lstStyle/>
          <a:p>
            <a:pPr algn="r"/>
            <a:r>
              <a:rPr lang="fr-FR" b="1" dirty="0">
                <a:solidFill>
                  <a:srgbClr val="5A595A"/>
                </a:solidFill>
              </a:rPr>
              <a:t>Détection  d’objet</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 name="Slide Number Placeholder 12"/>
          <p:cNvSpPr txBox="1">
            <a:spLocks/>
          </p:cNvSpPr>
          <p:nvPr/>
        </p:nvSpPr>
        <p:spPr>
          <a:xfrm>
            <a:off x="11045952" y="6246055"/>
            <a:ext cx="1008240"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F0A8E1-2DFE-4E9E-B0F6-EBD1E89C43ED}" type="slidenum">
              <a:rPr lang="en-US" sz="1800" smtClean="0"/>
              <a:t>26</a:t>
            </a:fld>
            <a:r>
              <a:rPr lang="en-US" sz="1800" dirty="0"/>
              <a:t>/38</a:t>
            </a:r>
          </a:p>
        </p:txBody>
      </p:sp>
      <p:sp>
        <p:nvSpPr>
          <p:cNvPr id="5" name="TextBox 25">
            <a:extLst>
              <a:ext uri="{FF2B5EF4-FFF2-40B4-BE49-F238E27FC236}">
                <a16:creationId xmlns:a16="http://schemas.microsoft.com/office/drawing/2014/main" id="{21642A32-8BB2-25E2-E430-14A2EB55618D}"/>
              </a:ext>
            </a:extLst>
          </p:cNvPr>
          <p:cNvSpPr txBox="1"/>
          <p:nvPr/>
        </p:nvSpPr>
        <p:spPr>
          <a:xfrm>
            <a:off x="1352108" y="868841"/>
            <a:ext cx="7626639"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Un aperçu de l’architecture YOLO</a:t>
            </a:r>
            <a:endParaRPr lang="en-US" sz="3200" b="1" dirty="0">
              <a:effectLst>
                <a:outerShdw blurRad="38100" dist="38100" dir="2700000" algn="tl">
                  <a:srgbClr val="000000">
                    <a:alpha val="43137"/>
                  </a:srgbClr>
                </a:outerShdw>
              </a:effectLst>
            </a:endParaRPr>
          </a:p>
        </p:txBody>
      </p:sp>
      <p:sp>
        <p:nvSpPr>
          <p:cNvPr id="7" name="TextBox 24">
            <a:extLst>
              <a:ext uri="{FF2B5EF4-FFF2-40B4-BE49-F238E27FC236}">
                <a16:creationId xmlns:a16="http://schemas.microsoft.com/office/drawing/2014/main" id="{C30599C1-0C5F-8650-FC22-6D42A91E9114}"/>
              </a:ext>
            </a:extLst>
          </p:cNvPr>
          <p:cNvSpPr txBox="1"/>
          <p:nvPr/>
        </p:nvSpPr>
        <p:spPr>
          <a:xfrm>
            <a:off x="1484310" y="1946571"/>
            <a:ext cx="5952076" cy="369332"/>
          </a:xfrm>
          <a:prstGeom prst="rect">
            <a:avLst/>
          </a:prstGeom>
          <a:noFill/>
        </p:spPr>
        <p:txBody>
          <a:bodyPr wrap="square" rtlCol="0">
            <a:spAutoFit/>
          </a:bodyPr>
          <a:lstStyle/>
          <a:p>
            <a:r>
              <a:rPr lang="fr-FR" dirty="0"/>
              <a:t>Le réseau YOLO se compose de trois éléments principaux:</a:t>
            </a:r>
          </a:p>
        </p:txBody>
      </p:sp>
      <p:sp>
        <p:nvSpPr>
          <p:cNvPr id="9" name="TextBox 24">
            <a:extLst>
              <a:ext uri="{FF2B5EF4-FFF2-40B4-BE49-F238E27FC236}">
                <a16:creationId xmlns:a16="http://schemas.microsoft.com/office/drawing/2014/main" id="{9CD2DA58-1F8C-70F5-C222-74249189DC54}"/>
              </a:ext>
            </a:extLst>
          </p:cNvPr>
          <p:cNvSpPr txBox="1"/>
          <p:nvPr/>
        </p:nvSpPr>
        <p:spPr>
          <a:xfrm>
            <a:off x="1636710" y="4866843"/>
            <a:ext cx="5952076" cy="646331"/>
          </a:xfrm>
          <a:prstGeom prst="rect">
            <a:avLst/>
          </a:prstGeom>
          <a:noFill/>
        </p:spPr>
        <p:txBody>
          <a:bodyPr wrap="square" rtlCol="0">
            <a:spAutoFit/>
          </a:bodyPr>
          <a:lstStyle/>
          <a:p>
            <a:pPr marL="285750" indent="-285750">
              <a:buFont typeface="Wingdings" panose="05000000000000000000" pitchFamily="2" charset="2"/>
              <a:buChar char="q"/>
            </a:pPr>
            <a:r>
              <a:rPr lang="fr-FR" dirty="0"/>
              <a:t> </a:t>
            </a:r>
            <a:r>
              <a:rPr lang="fr-FR" b="1" dirty="0"/>
              <a:t>Head</a:t>
            </a:r>
            <a:r>
              <a:rPr lang="fr-FR" dirty="0"/>
              <a:t> - Consomme les caractéristiques du </a:t>
            </a:r>
            <a:r>
              <a:rPr lang="fr-FR" b="1" dirty="0"/>
              <a:t>Neck</a:t>
            </a:r>
            <a:r>
              <a:rPr lang="fr-FR" dirty="0"/>
              <a:t> et effectue les étapes de prédiction de boîte et de classe.</a:t>
            </a:r>
          </a:p>
        </p:txBody>
      </p:sp>
      <p:sp>
        <p:nvSpPr>
          <p:cNvPr id="10" name="TextBox 24">
            <a:extLst>
              <a:ext uri="{FF2B5EF4-FFF2-40B4-BE49-F238E27FC236}">
                <a16:creationId xmlns:a16="http://schemas.microsoft.com/office/drawing/2014/main" id="{284B95B3-FB98-5831-A070-ED7ED1CE77B8}"/>
              </a:ext>
            </a:extLst>
          </p:cNvPr>
          <p:cNvSpPr txBox="1"/>
          <p:nvPr/>
        </p:nvSpPr>
        <p:spPr>
          <a:xfrm>
            <a:off x="1636710" y="2550663"/>
            <a:ext cx="5952076" cy="923330"/>
          </a:xfrm>
          <a:prstGeom prst="rect">
            <a:avLst/>
          </a:prstGeom>
          <a:noFill/>
        </p:spPr>
        <p:txBody>
          <a:bodyPr wrap="square" rtlCol="0">
            <a:spAutoFit/>
          </a:bodyPr>
          <a:lstStyle/>
          <a:p>
            <a:pPr marL="285750" indent="-285750">
              <a:buFont typeface="Wingdings" panose="05000000000000000000" pitchFamily="2" charset="2"/>
              <a:buChar char="q"/>
            </a:pPr>
            <a:r>
              <a:rPr lang="fr-FR" b="1" dirty="0"/>
              <a:t>Backbone</a:t>
            </a:r>
            <a:r>
              <a:rPr lang="fr-FR" dirty="0"/>
              <a:t> - Un réseau neuronal convolutionnel qui agrège et forme les caractéristiques de l'image à différentes granularités</a:t>
            </a:r>
          </a:p>
        </p:txBody>
      </p:sp>
      <p:sp>
        <p:nvSpPr>
          <p:cNvPr id="12" name="ZoneTexte 11">
            <a:extLst>
              <a:ext uri="{FF2B5EF4-FFF2-40B4-BE49-F238E27FC236}">
                <a16:creationId xmlns:a16="http://schemas.microsoft.com/office/drawing/2014/main" id="{7E27A39F-7462-D7DD-B424-81BEFCF15ED9}"/>
              </a:ext>
            </a:extLst>
          </p:cNvPr>
          <p:cNvSpPr txBox="1"/>
          <p:nvPr/>
        </p:nvSpPr>
        <p:spPr>
          <a:xfrm>
            <a:off x="1636710" y="3708753"/>
            <a:ext cx="6097836" cy="923330"/>
          </a:xfrm>
          <a:prstGeom prst="rect">
            <a:avLst/>
          </a:prstGeom>
          <a:noFill/>
        </p:spPr>
        <p:txBody>
          <a:bodyPr wrap="square">
            <a:spAutoFit/>
          </a:bodyPr>
          <a:lstStyle/>
          <a:p>
            <a:pPr marL="285750" indent="-285750">
              <a:buFont typeface="Wingdings" panose="05000000000000000000" pitchFamily="2" charset="2"/>
              <a:buChar char="q"/>
            </a:pPr>
            <a:r>
              <a:rPr lang="fr-FR" b="1" dirty="0"/>
              <a:t>Neck</a:t>
            </a:r>
            <a:r>
              <a:rPr lang="fr-FR" dirty="0"/>
              <a:t> - Une série de couches pour mélanger et combiner les caractéristiques de l'image afin de les transmettre à la prédiction. </a:t>
            </a:r>
          </a:p>
        </p:txBody>
      </p:sp>
      <p:pic>
        <p:nvPicPr>
          <p:cNvPr id="14" name="Image 13">
            <a:extLst>
              <a:ext uri="{FF2B5EF4-FFF2-40B4-BE49-F238E27FC236}">
                <a16:creationId xmlns:a16="http://schemas.microsoft.com/office/drawing/2014/main" id="{546C6042-E193-5508-92EA-8F78ADE44D1D}"/>
              </a:ext>
            </a:extLst>
          </p:cNvPr>
          <p:cNvPicPr>
            <a:picLocks noChangeAspect="1"/>
          </p:cNvPicPr>
          <p:nvPr/>
        </p:nvPicPr>
        <p:blipFill>
          <a:blip r:embed="rId3"/>
          <a:stretch>
            <a:fillRect/>
          </a:stretch>
        </p:blipFill>
        <p:spPr>
          <a:xfrm>
            <a:off x="7881971" y="1459469"/>
            <a:ext cx="4053577" cy="3708067"/>
          </a:xfrm>
          <a:prstGeom prst="rect">
            <a:avLst/>
          </a:prstGeom>
        </p:spPr>
      </p:pic>
    </p:spTree>
    <p:extLst>
      <p:ext uri="{BB962C8B-B14F-4D97-AF65-F5344CB8AC3E}">
        <p14:creationId xmlns:p14="http://schemas.microsoft.com/office/powerpoint/2010/main" val="41722265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38575" y="17502"/>
            <a:ext cx="1964448" cy="369332"/>
          </a:xfrm>
          <a:prstGeom prst="rect">
            <a:avLst/>
          </a:prstGeom>
          <a:noFill/>
        </p:spPr>
        <p:txBody>
          <a:bodyPr wrap="none" rtlCol="0">
            <a:spAutoFit/>
          </a:bodyPr>
          <a:lstStyle/>
          <a:p>
            <a:pPr algn="r"/>
            <a:r>
              <a:rPr lang="fr-FR" b="1" dirty="0">
                <a:solidFill>
                  <a:srgbClr val="5A595A"/>
                </a:solidFill>
              </a:rPr>
              <a:t>Détection  d’objet</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Slide Number Placeholder 12"/>
          <p:cNvSpPr txBox="1">
            <a:spLocks/>
          </p:cNvSpPr>
          <p:nvPr/>
        </p:nvSpPr>
        <p:spPr>
          <a:xfrm>
            <a:off x="11064240" y="6246055"/>
            <a:ext cx="989952"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703837D-0DB5-4259-BC92-610A10C9A7B3}" type="slidenum">
              <a:rPr lang="en-US" sz="1800" smtClean="0"/>
              <a:t>27</a:t>
            </a:fld>
            <a:r>
              <a:rPr lang="en-US" sz="1800" dirty="0"/>
              <a:t>/38</a:t>
            </a:r>
          </a:p>
        </p:txBody>
      </p:sp>
      <p:sp>
        <p:nvSpPr>
          <p:cNvPr id="4" name="TextBox 25">
            <a:extLst>
              <a:ext uri="{FF2B5EF4-FFF2-40B4-BE49-F238E27FC236}">
                <a16:creationId xmlns:a16="http://schemas.microsoft.com/office/drawing/2014/main" id="{0D567389-5C26-0A20-6F7B-F98168CD4DEB}"/>
              </a:ext>
            </a:extLst>
          </p:cNvPr>
          <p:cNvSpPr txBox="1"/>
          <p:nvPr/>
        </p:nvSpPr>
        <p:spPr>
          <a:xfrm>
            <a:off x="1297024" y="742586"/>
            <a:ext cx="7626639"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Un aperçu de l’architecture YOLO</a:t>
            </a:r>
            <a:endParaRPr lang="en-US" sz="3200" b="1" dirty="0">
              <a:effectLst>
                <a:outerShdw blurRad="38100" dist="38100" dir="2700000" algn="tl">
                  <a:srgbClr val="000000">
                    <a:alpha val="43137"/>
                  </a:srgbClr>
                </a:outerShdw>
              </a:effectLst>
            </a:endParaRPr>
          </a:p>
        </p:txBody>
      </p:sp>
      <p:pic>
        <p:nvPicPr>
          <p:cNvPr id="11" name="Image 10">
            <a:extLst>
              <a:ext uri="{FF2B5EF4-FFF2-40B4-BE49-F238E27FC236}">
                <a16:creationId xmlns:a16="http://schemas.microsoft.com/office/drawing/2014/main" id="{01AAAA35-9897-FA9B-F026-9601B0A9059C}"/>
              </a:ext>
            </a:extLst>
          </p:cNvPr>
          <p:cNvPicPr>
            <a:picLocks noChangeAspect="1"/>
          </p:cNvPicPr>
          <p:nvPr/>
        </p:nvPicPr>
        <p:blipFill>
          <a:blip r:embed="rId3"/>
          <a:stretch>
            <a:fillRect/>
          </a:stretch>
        </p:blipFill>
        <p:spPr>
          <a:xfrm>
            <a:off x="1638546" y="1453616"/>
            <a:ext cx="9071087" cy="4535543"/>
          </a:xfrm>
          <a:prstGeom prst="rect">
            <a:avLst/>
          </a:prstGeom>
        </p:spPr>
      </p:pic>
      <p:sp>
        <p:nvSpPr>
          <p:cNvPr id="13" name="ZoneTexte 12">
            <a:extLst>
              <a:ext uri="{FF2B5EF4-FFF2-40B4-BE49-F238E27FC236}">
                <a16:creationId xmlns:a16="http://schemas.microsoft.com/office/drawing/2014/main" id="{7E2D4BB5-3262-73DA-6E47-2E2ED422C0C9}"/>
              </a:ext>
            </a:extLst>
          </p:cNvPr>
          <p:cNvSpPr txBox="1"/>
          <p:nvPr/>
        </p:nvSpPr>
        <p:spPr>
          <a:xfrm>
            <a:off x="4953270" y="6246055"/>
            <a:ext cx="3285781" cy="369332"/>
          </a:xfrm>
          <a:prstGeom prst="rect">
            <a:avLst/>
          </a:prstGeom>
          <a:noFill/>
        </p:spPr>
        <p:txBody>
          <a:bodyPr wrap="square">
            <a:spAutoFit/>
          </a:bodyPr>
          <a:lstStyle/>
          <a:p>
            <a:r>
              <a:rPr lang="fr-FR" dirty="0"/>
              <a:t>yolov5 benchmark comparaison</a:t>
            </a:r>
          </a:p>
        </p:txBody>
      </p:sp>
    </p:spTree>
    <p:extLst>
      <p:ext uri="{BB962C8B-B14F-4D97-AF65-F5344CB8AC3E}">
        <p14:creationId xmlns:p14="http://schemas.microsoft.com/office/powerpoint/2010/main" val="46806339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658863" y="2879564"/>
            <a:ext cx="8397148" cy="1844337"/>
            <a:chOff x="1125741" y="2779352"/>
            <a:chExt cx="8397148" cy="556018"/>
          </a:xfrm>
          <a:scene3d>
            <a:camera prst="orthographicFront">
              <a:rot lat="0" lon="0" rev="0"/>
            </a:camera>
            <a:lightRig rig="contrasting" dir="t">
              <a:rot lat="0" lon="0" rev="1200000"/>
            </a:lightRig>
          </a:scene3d>
        </p:grpSpPr>
        <p:sp>
          <p:nvSpPr>
            <p:cNvPr id="17" name="Rectangle 16"/>
            <p:cNvSpPr/>
            <p:nvPr/>
          </p:nvSpPr>
          <p:spPr>
            <a:xfrm>
              <a:off x="1125741" y="2779352"/>
              <a:ext cx="8397148" cy="556018"/>
            </a:xfrm>
            <a:prstGeom prst="rect">
              <a:avLst/>
            </a:prstGeom>
            <a:solidFill>
              <a:srgbClr val="EC9020"/>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50000"/>
                <a:hueOff val="-646184"/>
                <a:satOff val="-2581"/>
                <a:lumOff val="45138"/>
                <a:alphaOff val="0"/>
              </a:schemeClr>
            </a:effectRef>
            <a:fontRef idx="minor">
              <a:schemeClr val="lt1"/>
            </a:fontRef>
          </p:style>
        </p:sp>
        <p:sp>
          <p:nvSpPr>
            <p:cNvPr id="18" name="Rectangle 17"/>
            <p:cNvSpPr/>
            <p:nvPr/>
          </p:nvSpPr>
          <p:spPr>
            <a:xfrm>
              <a:off x="1490237" y="2779352"/>
              <a:ext cx="8032651" cy="5560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41340" tIns="60960" rIns="60960" bIns="60960" numCol="1" spcCol="1270" anchor="ctr" anchorCtr="0">
              <a:noAutofit/>
            </a:bodyPr>
            <a:lstStyle/>
            <a:p>
              <a:pPr lvl="0" algn="l" defTabSz="1066800">
                <a:lnSpc>
                  <a:spcPct val="90000"/>
                </a:lnSpc>
                <a:spcBef>
                  <a:spcPct val="0"/>
                </a:spcBef>
                <a:spcAft>
                  <a:spcPct val="35000"/>
                </a:spcAft>
              </a:pPr>
              <a:r>
                <a:rPr lang="fr-FR" sz="4000" kern="1200" dirty="0"/>
                <a:t>Implémentation et évaluation</a:t>
              </a:r>
              <a:endParaRPr lang="en-US" sz="4000" kern="1200" dirty="0"/>
            </a:p>
          </p:txBody>
        </p:sp>
      </p:grpSp>
      <p:sp>
        <p:nvSpPr>
          <p:cNvPr id="6" name="Oval 5"/>
          <p:cNvSpPr/>
          <p:nvPr/>
        </p:nvSpPr>
        <p:spPr>
          <a:xfrm>
            <a:off x="1280160" y="2433711"/>
            <a:ext cx="2743200" cy="2743200"/>
          </a:xfrm>
          <a:prstGeom prst="ellipse">
            <a:avLst/>
          </a:prstGeom>
          <a:ln w="38100">
            <a:solidFill>
              <a:srgbClr val="EF8E2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9" name="Picture 6" descr="http://www.vennersys.co.uk/img/Panel-Implementatio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280160" y="2296614"/>
            <a:ext cx="2743199" cy="2880297"/>
          </a:xfrm>
          <a:prstGeom prst="ellipse">
            <a:avLst/>
          </a:prstGeom>
          <a:noFill/>
          <a:extLst>
            <a:ext uri="{909E8E84-426E-40DD-AFC4-6F175D3DCCD1}">
              <a14:hiddenFill xmlns:a14="http://schemas.microsoft.com/office/drawing/2010/main">
                <a:solidFill>
                  <a:srgbClr val="FFFFFF"/>
                </a:solidFill>
              </a14:hiddenFill>
            </a:ext>
          </a:extLst>
        </p:spPr>
      </p:pic>
      <p:sp>
        <p:nvSpPr>
          <p:cNvPr id="8" name="Slide Number Placeholder 12"/>
          <p:cNvSpPr txBox="1">
            <a:spLocks/>
          </p:cNvSpPr>
          <p:nvPr/>
        </p:nvSpPr>
        <p:spPr>
          <a:xfrm>
            <a:off x="11034793" y="6246055"/>
            <a:ext cx="1019399"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86D923E-D3D1-411B-B222-DA2E70720F7D}" type="slidenum">
              <a:rPr lang="en-US" sz="1800" smtClean="0"/>
              <a:t>28</a:t>
            </a:fld>
            <a:r>
              <a:rPr lang="en-US" sz="1800" dirty="0"/>
              <a:t>/38</a:t>
            </a:r>
          </a:p>
        </p:txBody>
      </p:sp>
    </p:spTree>
    <p:extLst>
      <p:ext uri="{BB962C8B-B14F-4D97-AF65-F5344CB8AC3E}">
        <p14:creationId xmlns:p14="http://schemas.microsoft.com/office/powerpoint/2010/main" val="91126784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44338" y="17502"/>
            <a:ext cx="3158685" cy="369332"/>
          </a:xfrm>
          <a:prstGeom prst="rect">
            <a:avLst/>
          </a:prstGeom>
          <a:noFill/>
        </p:spPr>
        <p:txBody>
          <a:bodyPr wrap="none" rtlCol="0">
            <a:spAutoFit/>
          </a:bodyPr>
          <a:lstStyle/>
          <a:p>
            <a:pPr algn="r"/>
            <a:r>
              <a:rPr lang="fr-FR" b="1" dirty="0">
                <a:solidFill>
                  <a:srgbClr val="5A595A"/>
                </a:solidFill>
              </a:rPr>
              <a:t>Implémentation et évaluation</a:t>
            </a:r>
          </a:p>
        </p:txBody>
      </p:sp>
      <p:cxnSp>
        <p:nvCxnSpPr>
          <p:cNvPr id="5" name="Straight Connector 4"/>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0" name="Slide Number Placeholder 12"/>
          <p:cNvSpPr txBox="1">
            <a:spLocks/>
          </p:cNvSpPr>
          <p:nvPr/>
        </p:nvSpPr>
        <p:spPr>
          <a:xfrm>
            <a:off x="10936225" y="6246055"/>
            <a:ext cx="111796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1FBEFF-0FE5-4234-B6D4-4E6F100C3BD2}" type="slidenum">
              <a:rPr lang="en-US" sz="1800" smtClean="0"/>
              <a:t>29</a:t>
            </a:fld>
            <a:r>
              <a:rPr lang="en-US" sz="1800" dirty="0"/>
              <a:t>/38</a:t>
            </a:r>
          </a:p>
        </p:txBody>
      </p:sp>
      <p:sp>
        <p:nvSpPr>
          <p:cNvPr id="7" name="TextBox 25">
            <a:extLst>
              <a:ext uri="{FF2B5EF4-FFF2-40B4-BE49-F238E27FC236}">
                <a16:creationId xmlns:a16="http://schemas.microsoft.com/office/drawing/2014/main" id="{5AB2D370-27AE-A85C-EA65-22E5BFB12D35}"/>
              </a:ext>
            </a:extLst>
          </p:cNvPr>
          <p:cNvSpPr txBox="1"/>
          <p:nvPr/>
        </p:nvSpPr>
        <p:spPr>
          <a:xfrm>
            <a:off x="1707614" y="918547"/>
            <a:ext cx="6345715"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Apprentissage du modèle  YOLOV5</a:t>
            </a:r>
            <a:endParaRPr lang="en-US" sz="3200" b="1" dirty="0">
              <a:effectLst>
                <a:outerShdw blurRad="38100" dist="38100" dir="2700000" algn="tl">
                  <a:srgbClr val="000000">
                    <a:alpha val="43137"/>
                  </a:srgbClr>
                </a:outerShdw>
              </a:effectLst>
            </a:endParaRPr>
          </a:p>
        </p:txBody>
      </p:sp>
      <p:sp>
        <p:nvSpPr>
          <p:cNvPr id="9" name="ZoneTexte 8">
            <a:extLst>
              <a:ext uri="{FF2B5EF4-FFF2-40B4-BE49-F238E27FC236}">
                <a16:creationId xmlns:a16="http://schemas.microsoft.com/office/drawing/2014/main" id="{4E66B570-06A4-FDC4-3154-E92457916687}"/>
              </a:ext>
            </a:extLst>
          </p:cNvPr>
          <p:cNvSpPr txBox="1"/>
          <p:nvPr/>
        </p:nvSpPr>
        <p:spPr>
          <a:xfrm>
            <a:off x="1831553" y="2217010"/>
            <a:ext cx="6097836" cy="369332"/>
          </a:xfrm>
          <a:prstGeom prst="rect">
            <a:avLst/>
          </a:prstGeom>
          <a:noFill/>
        </p:spPr>
        <p:txBody>
          <a:bodyPr wrap="square">
            <a:spAutoFit/>
          </a:bodyPr>
          <a:lstStyle/>
          <a:p>
            <a:r>
              <a:rPr lang="fr-FR" sz="1800" b="0" i="0" u="none" strike="noStrike" baseline="0" dirty="0">
                <a:latin typeface="NimbusRomNo9L-Regu"/>
              </a:rPr>
              <a:t>Cette section contient deux étapes principales :</a:t>
            </a:r>
            <a:endParaRPr lang="fr-FR" dirty="0"/>
          </a:p>
        </p:txBody>
      </p:sp>
      <p:sp>
        <p:nvSpPr>
          <p:cNvPr id="12" name="ZoneTexte 11">
            <a:extLst>
              <a:ext uri="{FF2B5EF4-FFF2-40B4-BE49-F238E27FC236}">
                <a16:creationId xmlns:a16="http://schemas.microsoft.com/office/drawing/2014/main" id="{A68EF9E6-E289-2FF4-A8C3-06B6F2802BEF}"/>
              </a:ext>
            </a:extLst>
          </p:cNvPr>
          <p:cNvSpPr txBox="1"/>
          <p:nvPr/>
        </p:nvSpPr>
        <p:spPr>
          <a:xfrm>
            <a:off x="2068417" y="3098705"/>
            <a:ext cx="6097836" cy="369332"/>
          </a:xfrm>
          <a:prstGeom prst="rect">
            <a:avLst/>
          </a:prstGeom>
          <a:noFill/>
        </p:spPr>
        <p:txBody>
          <a:bodyPr wrap="square">
            <a:spAutoFit/>
          </a:bodyPr>
          <a:lstStyle/>
          <a:p>
            <a:pPr marL="285750" indent="-285750">
              <a:buFont typeface="Wingdings" panose="05000000000000000000" pitchFamily="2" charset="2"/>
              <a:buChar char="q"/>
            </a:pPr>
            <a:r>
              <a:rPr lang="fr-FR" sz="1800" b="0" i="0" u="none" strike="noStrike" baseline="0" dirty="0">
                <a:latin typeface="NimbusRomNo9L-Medi"/>
              </a:rPr>
              <a:t>Télécharger le modèle YOLOV5</a:t>
            </a:r>
            <a:endParaRPr lang="fr-FR" dirty="0"/>
          </a:p>
        </p:txBody>
      </p:sp>
      <p:sp>
        <p:nvSpPr>
          <p:cNvPr id="14" name="ZoneTexte 13">
            <a:extLst>
              <a:ext uri="{FF2B5EF4-FFF2-40B4-BE49-F238E27FC236}">
                <a16:creationId xmlns:a16="http://schemas.microsoft.com/office/drawing/2014/main" id="{94F85BFF-B945-331B-26D3-101077D9DD14}"/>
              </a:ext>
            </a:extLst>
          </p:cNvPr>
          <p:cNvSpPr txBox="1"/>
          <p:nvPr/>
        </p:nvSpPr>
        <p:spPr>
          <a:xfrm>
            <a:off x="2068417" y="3863362"/>
            <a:ext cx="6097836" cy="369332"/>
          </a:xfrm>
          <a:prstGeom prst="rect">
            <a:avLst/>
          </a:prstGeom>
          <a:noFill/>
        </p:spPr>
        <p:txBody>
          <a:bodyPr wrap="square">
            <a:spAutoFit/>
          </a:bodyPr>
          <a:lstStyle/>
          <a:p>
            <a:pPr marL="285750" indent="-285750">
              <a:buFont typeface="Wingdings" panose="05000000000000000000" pitchFamily="2" charset="2"/>
              <a:buChar char="q"/>
            </a:pPr>
            <a:r>
              <a:rPr lang="fr-FR" sz="1800" b="0" i="0" u="none" strike="noStrike" baseline="0" dirty="0">
                <a:latin typeface="NimbusRomNo9L-Medi"/>
              </a:rPr>
              <a:t>Préparer le modèle pour le TRAIN</a:t>
            </a:r>
            <a:endParaRPr lang="fr-FR" dirty="0"/>
          </a:p>
        </p:txBody>
      </p:sp>
      <p:pic>
        <p:nvPicPr>
          <p:cNvPr id="2" name="Image 1">
            <a:extLst>
              <a:ext uri="{FF2B5EF4-FFF2-40B4-BE49-F238E27FC236}">
                <a16:creationId xmlns:a16="http://schemas.microsoft.com/office/drawing/2014/main" id="{B4DAC4D8-0F1D-9548-E972-C1E6A064E50A}"/>
              </a:ext>
            </a:extLst>
          </p:cNvPr>
          <p:cNvPicPr>
            <a:picLocks noChangeAspect="1"/>
          </p:cNvPicPr>
          <p:nvPr/>
        </p:nvPicPr>
        <p:blipFill>
          <a:blip r:embed="rId3"/>
          <a:stretch>
            <a:fillRect/>
          </a:stretch>
        </p:blipFill>
        <p:spPr>
          <a:xfrm>
            <a:off x="8853742" y="2401676"/>
            <a:ext cx="2539682" cy="2539682"/>
          </a:xfrm>
          <a:prstGeom prst="rect">
            <a:avLst/>
          </a:prstGeom>
        </p:spPr>
      </p:pic>
    </p:spTree>
    <p:extLst>
      <p:ext uri="{BB962C8B-B14F-4D97-AF65-F5344CB8AC3E}">
        <p14:creationId xmlns:p14="http://schemas.microsoft.com/office/powerpoint/2010/main" val="421962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235014" y="2886720"/>
            <a:ext cx="8575335" cy="1837183"/>
            <a:chOff x="459238" y="278114"/>
            <a:chExt cx="9246470" cy="556018"/>
          </a:xfrm>
          <a:scene3d>
            <a:camera prst="orthographicFront">
              <a:rot lat="0" lon="0" rev="0"/>
            </a:camera>
            <a:lightRig rig="contrasting" dir="t">
              <a:rot lat="0" lon="0" rev="1200000"/>
            </a:lightRig>
          </a:scene3d>
        </p:grpSpPr>
        <p:sp>
          <p:nvSpPr>
            <p:cNvPr id="14" name="Rectangle 13"/>
            <p:cNvSpPr/>
            <p:nvPr/>
          </p:nvSpPr>
          <p:spPr>
            <a:xfrm>
              <a:off x="459238" y="278114"/>
              <a:ext cx="9063652" cy="556018"/>
            </a:xfrm>
            <a:prstGeom prst="rect">
              <a:avLst/>
            </a:prstGeom>
            <a:solidFill>
              <a:schemeClr val="accent1">
                <a:lumMod val="50000"/>
              </a:schemeClr>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50000"/>
                <a:hueOff val="0"/>
                <a:satOff val="0"/>
                <a:lumOff val="0"/>
                <a:alphaOff val="0"/>
              </a:schemeClr>
            </a:effectRef>
            <a:fontRef idx="minor">
              <a:schemeClr val="lt1"/>
            </a:fontRef>
          </p:style>
        </p:sp>
        <p:sp>
          <p:nvSpPr>
            <p:cNvPr id="15" name="Rectangle 14"/>
            <p:cNvSpPr/>
            <p:nvPr/>
          </p:nvSpPr>
          <p:spPr>
            <a:xfrm>
              <a:off x="1011145" y="278114"/>
              <a:ext cx="8694563" cy="5560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41340" tIns="60960" rIns="60960" bIns="60960" numCol="1" spcCol="1270" anchor="ctr" anchorCtr="0">
              <a:noAutofit/>
            </a:bodyPr>
            <a:lstStyle/>
            <a:p>
              <a:pPr lvl="0" algn="l" defTabSz="1066800">
                <a:lnSpc>
                  <a:spcPct val="90000"/>
                </a:lnSpc>
                <a:spcBef>
                  <a:spcPct val="0"/>
                </a:spcBef>
                <a:spcAft>
                  <a:spcPct val="35000"/>
                </a:spcAft>
              </a:pPr>
              <a:r>
                <a:rPr lang="fr-FR" sz="4000" kern="1200" dirty="0"/>
                <a:t>Contexte général et problématique</a:t>
              </a:r>
              <a:endParaRPr lang="en-US" sz="4000" kern="1200" dirty="0"/>
            </a:p>
          </p:txBody>
        </p:sp>
      </p:grpSp>
      <p:sp>
        <p:nvSpPr>
          <p:cNvPr id="6" name="Oval 5"/>
          <p:cNvSpPr/>
          <p:nvPr/>
        </p:nvSpPr>
        <p:spPr>
          <a:xfrm>
            <a:off x="1280160" y="2433711"/>
            <a:ext cx="2743200" cy="2743200"/>
          </a:xfrm>
          <a:prstGeom prst="ellipse">
            <a:avLst/>
          </a:prstGeom>
          <a:ln w="38100">
            <a:solidFill>
              <a:srgbClr val="7B490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30" name="Picture 6" descr="http://www.essorstrategies.com/images/nos-valeu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0900" t="-5253" r="11375" b="-5869"/>
          <a:stretch/>
        </p:blipFill>
        <p:spPr bwMode="auto">
          <a:xfrm>
            <a:off x="1312817" y="2466368"/>
            <a:ext cx="2677886" cy="2677886"/>
          </a:xfrm>
          <a:prstGeom prst="ellipse">
            <a:avLst/>
          </a:prstGeom>
          <a:noFill/>
          <a:extLst>
            <a:ext uri="{909E8E84-426E-40DD-AFC4-6F175D3DCCD1}">
              <a14:hiddenFill xmlns:a14="http://schemas.microsoft.com/office/drawing/2010/main">
                <a:solidFill>
                  <a:srgbClr val="FFFFFF"/>
                </a:solidFill>
              </a14:hiddenFill>
            </a:ext>
          </a:extLst>
        </p:spPr>
      </p:pic>
      <p:sp>
        <p:nvSpPr>
          <p:cNvPr id="8" name="Slide Number Placeholder 12"/>
          <p:cNvSpPr txBox="1">
            <a:spLocks/>
          </p:cNvSpPr>
          <p:nvPr/>
        </p:nvSpPr>
        <p:spPr>
          <a:xfrm>
            <a:off x="11183816" y="6246055"/>
            <a:ext cx="87037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5E6D590-BD99-4F9C-A348-46498C48DAE3}" type="slidenum">
              <a:rPr lang="en-US" sz="1800" smtClean="0"/>
              <a:t>3</a:t>
            </a:fld>
            <a:r>
              <a:rPr lang="en-US" sz="1800" dirty="0"/>
              <a:t>/38</a:t>
            </a:r>
          </a:p>
        </p:txBody>
      </p:sp>
    </p:spTree>
    <p:extLst>
      <p:ext uri="{BB962C8B-B14F-4D97-AF65-F5344CB8AC3E}">
        <p14:creationId xmlns:p14="http://schemas.microsoft.com/office/powerpoint/2010/main" val="777122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44337" y="17502"/>
            <a:ext cx="3158686" cy="369332"/>
          </a:xfrm>
          <a:prstGeom prst="rect">
            <a:avLst/>
          </a:prstGeom>
          <a:noFill/>
        </p:spPr>
        <p:txBody>
          <a:bodyPr wrap="none" rtlCol="0">
            <a:spAutoFit/>
          </a:bodyPr>
          <a:lstStyle/>
          <a:p>
            <a:pPr algn="r"/>
            <a:r>
              <a:rPr lang="fr-FR" b="1" dirty="0">
                <a:solidFill>
                  <a:srgbClr val="5A595A"/>
                </a:solidFill>
              </a:rPr>
              <a:t>Implémentation et évaluation</a:t>
            </a:r>
          </a:p>
        </p:txBody>
      </p:sp>
      <p:cxnSp>
        <p:nvCxnSpPr>
          <p:cNvPr id="5" name="Straight Connector 4"/>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0" name="Slide Number Placeholder 12"/>
          <p:cNvSpPr txBox="1">
            <a:spLocks/>
          </p:cNvSpPr>
          <p:nvPr/>
        </p:nvSpPr>
        <p:spPr>
          <a:xfrm>
            <a:off x="10936225" y="6246055"/>
            <a:ext cx="111796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1FBEFF-0FE5-4234-B6D4-4E6F100C3BD2}" type="slidenum">
              <a:rPr lang="en-US" sz="1800" smtClean="0"/>
              <a:t>30</a:t>
            </a:fld>
            <a:r>
              <a:rPr lang="en-US" sz="1800" dirty="0"/>
              <a:t>/38</a:t>
            </a:r>
          </a:p>
        </p:txBody>
      </p:sp>
      <p:sp>
        <p:nvSpPr>
          <p:cNvPr id="2" name="TextBox 25">
            <a:extLst>
              <a:ext uri="{FF2B5EF4-FFF2-40B4-BE49-F238E27FC236}">
                <a16:creationId xmlns:a16="http://schemas.microsoft.com/office/drawing/2014/main" id="{C2172EA4-348F-0CDB-C216-D7732D754668}"/>
              </a:ext>
            </a:extLst>
          </p:cNvPr>
          <p:cNvSpPr txBox="1"/>
          <p:nvPr/>
        </p:nvSpPr>
        <p:spPr>
          <a:xfrm>
            <a:off x="1608463" y="781308"/>
            <a:ext cx="5376232"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Entraînement du modèle</a:t>
            </a:r>
            <a:endParaRPr lang="en-US" sz="3200" b="1" dirty="0">
              <a:effectLst>
                <a:outerShdw blurRad="38100" dist="38100" dir="2700000" algn="tl">
                  <a:srgbClr val="000000">
                    <a:alpha val="43137"/>
                  </a:srgbClr>
                </a:outerShdw>
              </a:effectLst>
            </a:endParaRPr>
          </a:p>
        </p:txBody>
      </p:sp>
      <p:pic>
        <p:nvPicPr>
          <p:cNvPr id="3" name="Image 2">
            <a:extLst>
              <a:ext uri="{FF2B5EF4-FFF2-40B4-BE49-F238E27FC236}">
                <a16:creationId xmlns:a16="http://schemas.microsoft.com/office/drawing/2014/main" id="{2EE56C1E-F569-317B-6823-CDB2665BDD10}"/>
              </a:ext>
            </a:extLst>
          </p:cNvPr>
          <p:cNvPicPr>
            <a:picLocks noChangeAspect="1"/>
          </p:cNvPicPr>
          <p:nvPr/>
        </p:nvPicPr>
        <p:blipFill>
          <a:blip r:embed="rId3"/>
          <a:stretch>
            <a:fillRect/>
          </a:stretch>
        </p:blipFill>
        <p:spPr>
          <a:xfrm>
            <a:off x="8748743" y="3836541"/>
            <a:ext cx="2409514" cy="2409514"/>
          </a:xfrm>
          <a:prstGeom prst="rect">
            <a:avLst/>
          </a:prstGeom>
        </p:spPr>
      </p:pic>
      <p:sp>
        <p:nvSpPr>
          <p:cNvPr id="7" name="ZoneTexte 6">
            <a:extLst>
              <a:ext uri="{FF2B5EF4-FFF2-40B4-BE49-F238E27FC236}">
                <a16:creationId xmlns:a16="http://schemas.microsoft.com/office/drawing/2014/main" id="{FFF2CEF2-721D-2BF5-BB4E-63967E9F327C}"/>
              </a:ext>
            </a:extLst>
          </p:cNvPr>
          <p:cNvSpPr txBox="1"/>
          <p:nvPr/>
        </p:nvSpPr>
        <p:spPr>
          <a:xfrm>
            <a:off x="1484310" y="1958137"/>
            <a:ext cx="3352094" cy="369332"/>
          </a:xfrm>
          <a:prstGeom prst="rect">
            <a:avLst/>
          </a:prstGeom>
          <a:noFill/>
        </p:spPr>
        <p:txBody>
          <a:bodyPr wrap="square">
            <a:spAutoFit/>
          </a:bodyPr>
          <a:lstStyle/>
          <a:p>
            <a:pPr marL="285750" indent="-285750" algn="l">
              <a:buFont typeface="Wingdings" panose="05000000000000000000" pitchFamily="2" charset="2"/>
              <a:buChar char="q"/>
            </a:pPr>
            <a:r>
              <a:rPr lang="fr-FR" dirty="0"/>
              <a:t>Extraction de caractéristiques</a:t>
            </a:r>
          </a:p>
        </p:txBody>
      </p:sp>
      <p:pic>
        <p:nvPicPr>
          <p:cNvPr id="9" name="Image 8">
            <a:extLst>
              <a:ext uri="{FF2B5EF4-FFF2-40B4-BE49-F238E27FC236}">
                <a16:creationId xmlns:a16="http://schemas.microsoft.com/office/drawing/2014/main" id="{27DD8623-E580-09A6-BE17-41F09AB11FD3}"/>
              </a:ext>
            </a:extLst>
          </p:cNvPr>
          <p:cNvPicPr>
            <a:picLocks noChangeAspect="1"/>
          </p:cNvPicPr>
          <p:nvPr/>
        </p:nvPicPr>
        <p:blipFill>
          <a:blip r:embed="rId4"/>
          <a:stretch>
            <a:fillRect/>
          </a:stretch>
        </p:blipFill>
        <p:spPr>
          <a:xfrm>
            <a:off x="1279497" y="2671405"/>
            <a:ext cx="10774696" cy="584776"/>
          </a:xfrm>
          <a:prstGeom prst="rect">
            <a:avLst/>
          </a:prstGeom>
        </p:spPr>
      </p:pic>
      <p:sp>
        <p:nvSpPr>
          <p:cNvPr id="19" name="ZoneTexte 18">
            <a:extLst>
              <a:ext uri="{FF2B5EF4-FFF2-40B4-BE49-F238E27FC236}">
                <a16:creationId xmlns:a16="http://schemas.microsoft.com/office/drawing/2014/main" id="{E6CD1306-1492-0B34-23E6-8B1ECADF9CE2}"/>
              </a:ext>
            </a:extLst>
          </p:cNvPr>
          <p:cNvSpPr txBox="1"/>
          <p:nvPr/>
        </p:nvSpPr>
        <p:spPr>
          <a:xfrm>
            <a:off x="1754436" y="3731629"/>
            <a:ext cx="1076900" cy="369288"/>
          </a:xfrm>
          <a:prstGeom prst="rect">
            <a:avLst/>
          </a:prstGeom>
          <a:noFill/>
        </p:spPr>
        <p:txBody>
          <a:bodyPr wrap="square">
            <a:spAutoFit/>
          </a:bodyPr>
          <a:lstStyle/>
          <a:p>
            <a:pPr marL="285750" indent="-285750">
              <a:buFont typeface="Arial" panose="020B0604020202020204" pitchFamily="34" charset="0"/>
              <a:buChar char="•"/>
            </a:pPr>
            <a:r>
              <a:rPr lang="fr-FR" b="1" dirty="0"/>
              <a:t>batch</a:t>
            </a:r>
          </a:p>
        </p:txBody>
      </p:sp>
      <p:sp>
        <p:nvSpPr>
          <p:cNvPr id="21" name="ZoneTexte 20">
            <a:extLst>
              <a:ext uri="{FF2B5EF4-FFF2-40B4-BE49-F238E27FC236}">
                <a16:creationId xmlns:a16="http://schemas.microsoft.com/office/drawing/2014/main" id="{08F511DA-10A8-7FCE-8CF2-03AC6646F4FC}"/>
              </a:ext>
            </a:extLst>
          </p:cNvPr>
          <p:cNvSpPr txBox="1"/>
          <p:nvPr/>
        </p:nvSpPr>
        <p:spPr>
          <a:xfrm>
            <a:off x="1754436" y="4187291"/>
            <a:ext cx="1221954" cy="369332"/>
          </a:xfrm>
          <a:prstGeom prst="rect">
            <a:avLst/>
          </a:prstGeom>
          <a:noFill/>
        </p:spPr>
        <p:txBody>
          <a:bodyPr wrap="square">
            <a:spAutoFit/>
          </a:bodyPr>
          <a:lstStyle/>
          <a:p>
            <a:pPr marL="285750" indent="-285750">
              <a:buFont typeface="Arial" panose="020B0604020202020204" pitchFamily="34" charset="0"/>
              <a:buChar char="•"/>
            </a:pPr>
            <a:r>
              <a:rPr lang="fr-FR" sz="1800" b="1" i="0" u="none" strike="noStrike" baseline="0" dirty="0" err="1">
                <a:latin typeface="NimbusRomNo9L-Medi"/>
              </a:rPr>
              <a:t>epochs</a:t>
            </a:r>
            <a:endParaRPr lang="fr-FR" b="1" dirty="0"/>
          </a:p>
        </p:txBody>
      </p:sp>
      <p:sp>
        <p:nvSpPr>
          <p:cNvPr id="23" name="ZoneTexte 22">
            <a:extLst>
              <a:ext uri="{FF2B5EF4-FFF2-40B4-BE49-F238E27FC236}">
                <a16:creationId xmlns:a16="http://schemas.microsoft.com/office/drawing/2014/main" id="{9832CD9F-DBA5-BCDD-BCEE-9E7FB4D22255}"/>
              </a:ext>
            </a:extLst>
          </p:cNvPr>
          <p:cNvSpPr txBox="1"/>
          <p:nvPr/>
        </p:nvSpPr>
        <p:spPr>
          <a:xfrm>
            <a:off x="1754436" y="4642997"/>
            <a:ext cx="955713" cy="369332"/>
          </a:xfrm>
          <a:prstGeom prst="rect">
            <a:avLst/>
          </a:prstGeom>
          <a:noFill/>
        </p:spPr>
        <p:txBody>
          <a:bodyPr wrap="square">
            <a:spAutoFit/>
          </a:bodyPr>
          <a:lstStyle/>
          <a:p>
            <a:pPr marL="285750" indent="-285750">
              <a:buFont typeface="Arial" panose="020B0604020202020204" pitchFamily="34" charset="0"/>
              <a:buChar char="•"/>
            </a:pPr>
            <a:r>
              <a:rPr lang="fr-FR" sz="1800" b="1" i="0" u="none" strike="noStrike" baseline="0" dirty="0">
                <a:latin typeface="NimbusRomNo9L-Medi"/>
              </a:rPr>
              <a:t>data</a:t>
            </a:r>
            <a:endParaRPr lang="fr-FR" b="1" dirty="0"/>
          </a:p>
        </p:txBody>
      </p:sp>
      <p:sp>
        <p:nvSpPr>
          <p:cNvPr id="25" name="ZoneTexte 24">
            <a:extLst>
              <a:ext uri="{FF2B5EF4-FFF2-40B4-BE49-F238E27FC236}">
                <a16:creationId xmlns:a16="http://schemas.microsoft.com/office/drawing/2014/main" id="{1B337DB6-4327-93FA-C81F-C8DB4D9CF8F4}"/>
              </a:ext>
            </a:extLst>
          </p:cNvPr>
          <p:cNvSpPr txBox="1"/>
          <p:nvPr/>
        </p:nvSpPr>
        <p:spPr>
          <a:xfrm>
            <a:off x="1754436" y="5098703"/>
            <a:ext cx="1374354" cy="369332"/>
          </a:xfrm>
          <a:prstGeom prst="rect">
            <a:avLst/>
          </a:prstGeom>
          <a:noFill/>
        </p:spPr>
        <p:txBody>
          <a:bodyPr wrap="square">
            <a:spAutoFit/>
          </a:bodyPr>
          <a:lstStyle/>
          <a:p>
            <a:pPr marL="285750" indent="-285750">
              <a:buFont typeface="Arial" panose="020B0604020202020204" pitchFamily="34" charset="0"/>
              <a:buChar char="•"/>
            </a:pPr>
            <a:r>
              <a:rPr lang="fr-FR" sz="1800" b="1" i="0" u="none" strike="noStrike" baseline="0" dirty="0" err="1">
                <a:latin typeface="NimbusRomNo9L-Medi"/>
              </a:rPr>
              <a:t>weights</a:t>
            </a:r>
            <a:endParaRPr lang="fr-FR" b="1" dirty="0"/>
          </a:p>
        </p:txBody>
      </p:sp>
      <p:sp>
        <p:nvSpPr>
          <p:cNvPr id="27" name="ZoneTexte 26">
            <a:extLst>
              <a:ext uri="{FF2B5EF4-FFF2-40B4-BE49-F238E27FC236}">
                <a16:creationId xmlns:a16="http://schemas.microsoft.com/office/drawing/2014/main" id="{7E9E00FA-D312-C24E-3B08-0548E8B7F23B}"/>
              </a:ext>
            </a:extLst>
          </p:cNvPr>
          <p:cNvSpPr txBox="1"/>
          <p:nvPr/>
        </p:nvSpPr>
        <p:spPr>
          <a:xfrm>
            <a:off x="1754436" y="5591329"/>
            <a:ext cx="1221954" cy="369332"/>
          </a:xfrm>
          <a:prstGeom prst="rect">
            <a:avLst/>
          </a:prstGeom>
          <a:noFill/>
        </p:spPr>
        <p:txBody>
          <a:bodyPr wrap="square">
            <a:spAutoFit/>
          </a:bodyPr>
          <a:lstStyle/>
          <a:p>
            <a:pPr marL="285750" indent="-285750">
              <a:buFont typeface="Arial" panose="020B0604020202020204" pitchFamily="34" charset="0"/>
              <a:buChar char="•"/>
            </a:pPr>
            <a:r>
              <a:rPr lang="fr-FR" sz="1800" b="1" i="0" u="none" strike="noStrike" baseline="0" dirty="0" err="1">
                <a:latin typeface="NimbusRomNo9L-Medi"/>
              </a:rPr>
              <a:t>project</a:t>
            </a:r>
            <a:endParaRPr lang="fr-FR" b="1" dirty="0"/>
          </a:p>
        </p:txBody>
      </p:sp>
      <p:sp>
        <p:nvSpPr>
          <p:cNvPr id="29" name="ZoneTexte 28">
            <a:extLst>
              <a:ext uri="{FF2B5EF4-FFF2-40B4-BE49-F238E27FC236}">
                <a16:creationId xmlns:a16="http://schemas.microsoft.com/office/drawing/2014/main" id="{BB3A3DC7-4016-94E3-1CA8-C75EEF686835}"/>
              </a:ext>
            </a:extLst>
          </p:cNvPr>
          <p:cNvSpPr txBox="1"/>
          <p:nvPr/>
        </p:nvSpPr>
        <p:spPr>
          <a:xfrm>
            <a:off x="4625923" y="3731629"/>
            <a:ext cx="1236643" cy="369178"/>
          </a:xfrm>
          <a:prstGeom prst="rect">
            <a:avLst/>
          </a:prstGeom>
          <a:noFill/>
        </p:spPr>
        <p:txBody>
          <a:bodyPr wrap="square">
            <a:spAutoFit/>
          </a:bodyPr>
          <a:lstStyle/>
          <a:p>
            <a:pPr marL="285750" indent="-285750">
              <a:buFont typeface="Arial" panose="020B0604020202020204" pitchFamily="34" charset="0"/>
              <a:buChar char="•"/>
            </a:pPr>
            <a:r>
              <a:rPr lang="fr-FR" sz="1800" b="1" i="0" u="none" strike="noStrike" baseline="0" dirty="0" err="1">
                <a:latin typeface="NimbusRomNo9L-Medi"/>
              </a:rPr>
              <a:t>name</a:t>
            </a:r>
            <a:endParaRPr lang="fr-FR" b="1" dirty="0"/>
          </a:p>
        </p:txBody>
      </p:sp>
      <p:sp>
        <p:nvSpPr>
          <p:cNvPr id="31" name="ZoneTexte 30">
            <a:extLst>
              <a:ext uri="{FF2B5EF4-FFF2-40B4-BE49-F238E27FC236}">
                <a16:creationId xmlns:a16="http://schemas.microsoft.com/office/drawing/2014/main" id="{1E02A1E8-7C6F-1F2B-9FBD-DB083E734B0F}"/>
              </a:ext>
            </a:extLst>
          </p:cNvPr>
          <p:cNvSpPr txBox="1"/>
          <p:nvPr/>
        </p:nvSpPr>
        <p:spPr>
          <a:xfrm>
            <a:off x="4625923" y="4187291"/>
            <a:ext cx="1076900" cy="369332"/>
          </a:xfrm>
          <a:prstGeom prst="rect">
            <a:avLst/>
          </a:prstGeom>
          <a:noFill/>
        </p:spPr>
        <p:txBody>
          <a:bodyPr wrap="square">
            <a:spAutoFit/>
          </a:bodyPr>
          <a:lstStyle/>
          <a:p>
            <a:pPr marL="285750" indent="-285750">
              <a:buFont typeface="Arial" panose="020B0604020202020204" pitchFamily="34" charset="0"/>
              <a:buChar char="•"/>
            </a:pPr>
            <a:r>
              <a:rPr lang="fr-FR" sz="1800" b="1" i="0" u="none" strike="noStrike" baseline="0" dirty="0">
                <a:latin typeface="NimbusRomNo9L-Medi"/>
              </a:rPr>
              <a:t>cache</a:t>
            </a:r>
            <a:endParaRPr lang="fr-FR" b="1" dirty="0"/>
          </a:p>
        </p:txBody>
      </p:sp>
      <p:sp>
        <p:nvSpPr>
          <p:cNvPr id="33" name="ZoneTexte 32">
            <a:extLst>
              <a:ext uri="{FF2B5EF4-FFF2-40B4-BE49-F238E27FC236}">
                <a16:creationId xmlns:a16="http://schemas.microsoft.com/office/drawing/2014/main" id="{F011F7B8-2D1E-7D09-2E46-BBB38D4C88D3}"/>
              </a:ext>
            </a:extLst>
          </p:cNvPr>
          <p:cNvSpPr txBox="1"/>
          <p:nvPr/>
        </p:nvSpPr>
        <p:spPr>
          <a:xfrm>
            <a:off x="4625923" y="4642997"/>
            <a:ext cx="1076900" cy="369332"/>
          </a:xfrm>
          <a:prstGeom prst="rect">
            <a:avLst/>
          </a:prstGeom>
          <a:noFill/>
        </p:spPr>
        <p:txBody>
          <a:bodyPr wrap="square">
            <a:spAutoFit/>
          </a:bodyPr>
          <a:lstStyle/>
          <a:p>
            <a:pPr marL="285750" indent="-285750">
              <a:buFont typeface="Arial" panose="020B0604020202020204" pitchFamily="34" charset="0"/>
              <a:buChar char="•"/>
            </a:pPr>
            <a:r>
              <a:rPr lang="fr-FR" sz="1800" b="1" i="0" u="none" strike="noStrike" baseline="0" dirty="0">
                <a:latin typeface="NimbusRomNo9L-Medi"/>
              </a:rPr>
              <a:t>freeze</a:t>
            </a:r>
            <a:endParaRPr lang="fr-FR" b="1" dirty="0"/>
          </a:p>
        </p:txBody>
      </p:sp>
    </p:spTree>
    <p:extLst>
      <p:ext uri="{BB962C8B-B14F-4D97-AF65-F5344CB8AC3E}">
        <p14:creationId xmlns:p14="http://schemas.microsoft.com/office/powerpoint/2010/main" val="39627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1+#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1+#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9" grpId="0"/>
      <p:bldP spid="21" grpId="0"/>
      <p:bldP spid="23" grpId="0"/>
      <p:bldP spid="25" grpId="0"/>
      <p:bldP spid="27" grpId="0"/>
      <p:bldP spid="29" grpId="0"/>
      <p:bldP spid="31"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44337" y="17502"/>
            <a:ext cx="3158686" cy="369332"/>
          </a:xfrm>
          <a:prstGeom prst="rect">
            <a:avLst/>
          </a:prstGeom>
          <a:noFill/>
        </p:spPr>
        <p:txBody>
          <a:bodyPr wrap="none" rtlCol="0">
            <a:spAutoFit/>
          </a:bodyPr>
          <a:lstStyle/>
          <a:p>
            <a:pPr algn="r"/>
            <a:r>
              <a:rPr lang="fr-FR" b="1" dirty="0">
                <a:solidFill>
                  <a:srgbClr val="5A595A"/>
                </a:solidFill>
              </a:rPr>
              <a:t>Implémentation et évaluation</a:t>
            </a:r>
          </a:p>
        </p:txBody>
      </p:sp>
      <p:cxnSp>
        <p:nvCxnSpPr>
          <p:cNvPr id="5" name="Straight Connector 4"/>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0" name="Slide Number Placeholder 12"/>
          <p:cNvSpPr txBox="1">
            <a:spLocks/>
          </p:cNvSpPr>
          <p:nvPr/>
        </p:nvSpPr>
        <p:spPr>
          <a:xfrm>
            <a:off x="10936225" y="6246055"/>
            <a:ext cx="111796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1FBEFF-0FE5-4234-B6D4-4E6F100C3BD2}" type="slidenum">
              <a:rPr lang="en-US" sz="1800" smtClean="0"/>
              <a:t>31</a:t>
            </a:fld>
            <a:r>
              <a:rPr lang="en-US" sz="1800" dirty="0"/>
              <a:t>/38</a:t>
            </a:r>
          </a:p>
        </p:txBody>
      </p:sp>
      <p:pic>
        <p:nvPicPr>
          <p:cNvPr id="13" name="Image 12">
            <a:extLst>
              <a:ext uri="{FF2B5EF4-FFF2-40B4-BE49-F238E27FC236}">
                <a16:creationId xmlns:a16="http://schemas.microsoft.com/office/drawing/2014/main" id="{377BBF38-116D-FB93-0D63-463864D7782B}"/>
              </a:ext>
            </a:extLst>
          </p:cNvPr>
          <p:cNvPicPr>
            <a:picLocks noChangeAspect="1"/>
          </p:cNvPicPr>
          <p:nvPr/>
        </p:nvPicPr>
        <p:blipFill>
          <a:blip r:embed="rId3"/>
          <a:stretch>
            <a:fillRect/>
          </a:stretch>
        </p:blipFill>
        <p:spPr>
          <a:xfrm>
            <a:off x="1087702" y="2698784"/>
            <a:ext cx="5299778" cy="3096614"/>
          </a:xfrm>
          <a:prstGeom prst="rect">
            <a:avLst/>
          </a:prstGeom>
        </p:spPr>
      </p:pic>
      <p:sp>
        <p:nvSpPr>
          <p:cNvPr id="15" name="ZoneTexte 14">
            <a:extLst>
              <a:ext uri="{FF2B5EF4-FFF2-40B4-BE49-F238E27FC236}">
                <a16:creationId xmlns:a16="http://schemas.microsoft.com/office/drawing/2014/main" id="{48754710-1500-98C0-4A4A-AC48B5C515DD}"/>
              </a:ext>
            </a:extLst>
          </p:cNvPr>
          <p:cNvSpPr txBox="1"/>
          <p:nvPr/>
        </p:nvSpPr>
        <p:spPr>
          <a:xfrm>
            <a:off x="2273642" y="5737169"/>
            <a:ext cx="2573357" cy="923330"/>
          </a:xfrm>
          <a:prstGeom prst="rect">
            <a:avLst/>
          </a:prstGeom>
          <a:noFill/>
        </p:spPr>
        <p:txBody>
          <a:bodyPr wrap="square">
            <a:spAutoFit/>
          </a:bodyPr>
          <a:lstStyle/>
          <a:p>
            <a:pPr algn="ctr"/>
            <a:r>
              <a:rPr lang="fr-FR" sz="1800" b="0" i="0" u="none" strike="noStrike" baseline="0" dirty="0">
                <a:latin typeface="NimbusRomNo9L-Medi"/>
              </a:rPr>
              <a:t>Résultats d’extraction de caractéristiques training expérience 1 </a:t>
            </a:r>
            <a:endParaRPr lang="fr-FR" dirty="0"/>
          </a:p>
        </p:txBody>
      </p:sp>
      <p:pic>
        <p:nvPicPr>
          <p:cNvPr id="2" name="Image 1">
            <a:extLst>
              <a:ext uri="{FF2B5EF4-FFF2-40B4-BE49-F238E27FC236}">
                <a16:creationId xmlns:a16="http://schemas.microsoft.com/office/drawing/2014/main" id="{1C847399-21CE-BB80-CE4B-4F5B01557776}"/>
              </a:ext>
            </a:extLst>
          </p:cNvPr>
          <p:cNvPicPr>
            <a:picLocks noChangeAspect="1"/>
          </p:cNvPicPr>
          <p:nvPr/>
        </p:nvPicPr>
        <p:blipFill>
          <a:blip r:embed="rId4"/>
          <a:srcRect/>
          <a:stretch/>
        </p:blipFill>
        <p:spPr>
          <a:xfrm>
            <a:off x="6465961" y="2591263"/>
            <a:ext cx="5726040" cy="3096614"/>
          </a:xfrm>
          <a:prstGeom prst="rect">
            <a:avLst/>
          </a:prstGeom>
        </p:spPr>
      </p:pic>
      <p:graphicFrame>
        <p:nvGraphicFramePr>
          <p:cNvPr id="7" name="Tableau 7">
            <a:extLst>
              <a:ext uri="{FF2B5EF4-FFF2-40B4-BE49-F238E27FC236}">
                <a16:creationId xmlns:a16="http://schemas.microsoft.com/office/drawing/2014/main" id="{0652639F-9D14-DAD7-1DDC-2C2AD75DD0DA}"/>
              </a:ext>
            </a:extLst>
          </p:cNvPr>
          <p:cNvGraphicFramePr>
            <a:graphicFrameLocks noGrp="1"/>
          </p:cNvGraphicFramePr>
          <p:nvPr>
            <p:extLst>
              <p:ext uri="{D42A27DB-BD31-4B8C-83A1-F6EECF244321}">
                <p14:modId xmlns:p14="http://schemas.microsoft.com/office/powerpoint/2010/main" val="1847310631"/>
              </p:ext>
            </p:extLst>
          </p:nvPr>
        </p:nvGraphicFramePr>
        <p:xfrm>
          <a:off x="1484310" y="721163"/>
          <a:ext cx="6632224" cy="1112520"/>
        </p:xfrm>
        <a:graphic>
          <a:graphicData uri="http://schemas.openxmlformats.org/drawingml/2006/table">
            <a:tbl>
              <a:tblPr firstRow="1" bandRow="1">
                <a:tableStyleId>{5C22544A-7EE6-4342-B048-85BDC9FD1C3A}</a:tableStyleId>
              </a:tblPr>
              <a:tblGrid>
                <a:gridCol w="1658056">
                  <a:extLst>
                    <a:ext uri="{9D8B030D-6E8A-4147-A177-3AD203B41FA5}">
                      <a16:colId xmlns:a16="http://schemas.microsoft.com/office/drawing/2014/main" val="918258972"/>
                    </a:ext>
                  </a:extLst>
                </a:gridCol>
                <a:gridCol w="1658056">
                  <a:extLst>
                    <a:ext uri="{9D8B030D-6E8A-4147-A177-3AD203B41FA5}">
                      <a16:colId xmlns:a16="http://schemas.microsoft.com/office/drawing/2014/main" val="1724087559"/>
                    </a:ext>
                  </a:extLst>
                </a:gridCol>
                <a:gridCol w="1658056">
                  <a:extLst>
                    <a:ext uri="{9D8B030D-6E8A-4147-A177-3AD203B41FA5}">
                      <a16:colId xmlns:a16="http://schemas.microsoft.com/office/drawing/2014/main" val="360671992"/>
                    </a:ext>
                  </a:extLst>
                </a:gridCol>
                <a:gridCol w="1658056">
                  <a:extLst>
                    <a:ext uri="{9D8B030D-6E8A-4147-A177-3AD203B41FA5}">
                      <a16:colId xmlns:a16="http://schemas.microsoft.com/office/drawing/2014/main" val="2272331737"/>
                    </a:ext>
                  </a:extLst>
                </a:gridCol>
              </a:tblGrid>
              <a:tr h="370840">
                <a:tc>
                  <a:txBody>
                    <a:bodyPr/>
                    <a:lstStyle/>
                    <a:p>
                      <a:r>
                        <a:rPr lang="fr-FR" dirty="0">
                          <a:solidFill>
                            <a:schemeClr val="tx1"/>
                          </a:solidFill>
                        </a:rPr>
                        <a:t>Expériences</a:t>
                      </a:r>
                      <a:endParaRPr lang="fr-FR"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a:solidFill>
                            <a:schemeClr val="tx1"/>
                          </a:solidFill>
                        </a:rPr>
                        <a:t>Précision (P)</a:t>
                      </a:r>
                    </a:p>
                  </a:txBody>
                  <a:tcPr/>
                </a:tc>
                <a:tc>
                  <a:txBody>
                    <a:bodyPr/>
                    <a:lstStyle/>
                    <a:p>
                      <a:r>
                        <a:rPr lang="fr-FR" dirty="0">
                          <a:solidFill>
                            <a:schemeClr val="tx1"/>
                          </a:solidFill>
                        </a:rPr>
                        <a:t>Rappel (R)</a:t>
                      </a:r>
                      <a:endParaRPr lang="fr-FR" dirty="0"/>
                    </a:p>
                  </a:txBody>
                  <a:tcPr/>
                </a:tc>
                <a:tc>
                  <a:txBody>
                    <a:bodyPr/>
                    <a:lstStyle/>
                    <a:p>
                      <a:r>
                        <a:rPr lang="fr-FR" dirty="0" err="1">
                          <a:solidFill>
                            <a:schemeClr val="tx1"/>
                          </a:solidFill>
                        </a:rPr>
                        <a:t>mAP</a:t>
                      </a:r>
                      <a:r>
                        <a:rPr lang="fr-FR" dirty="0">
                          <a:solidFill>
                            <a:schemeClr val="tx1"/>
                          </a:solidFill>
                        </a:rPr>
                        <a:t> </a:t>
                      </a:r>
                    </a:p>
                  </a:txBody>
                  <a:tcPr/>
                </a:tc>
                <a:extLst>
                  <a:ext uri="{0D108BD9-81ED-4DB2-BD59-A6C34878D82A}">
                    <a16:rowId xmlns:a16="http://schemas.microsoft.com/office/drawing/2014/main" val="1868401148"/>
                  </a:ext>
                </a:extLst>
              </a:tr>
              <a:tr h="370840">
                <a:tc>
                  <a:txBody>
                    <a:bodyPr/>
                    <a:lstStyle/>
                    <a:p>
                      <a:r>
                        <a:rPr lang="fr-FR" dirty="0"/>
                        <a:t>Exp1</a:t>
                      </a:r>
                    </a:p>
                  </a:txBody>
                  <a:tcPr/>
                </a:tc>
                <a:tc>
                  <a:txBody>
                    <a:bodyPr/>
                    <a:lstStyle/>
                    <a:p>
                      <a:r>
                        <a:rPr lang="fr-FR" dirty="0">
                          <a:latin typeface="Abadi" panose="020B0604020104020204" pitchFamily="34" charset="0"/>
                        </a:rPr>
                        <a:t>0,94</a:t>
                      </a:r>
                    </a:p>
                  </a:txBody>
                  <a:tcPr/>
                </a:tc>
                <a:tc>
                  <a:txBody>
                    <a:bodyPr/>
                    <a:lstStyle/>
                    <a:p>
                      <a:r>
                        <a:rPr lang="fr-FR" dirty="0">
                          <a:latin typeface="Abadi" panose="020B0604020104020204" pitchFamily="34" charset="0"/>
                        </a:rPr>
                        <a:t>0,96</a:t>
                      </a:r>
                      <a:endParaRPr lang="fr-FR" dirty="0"/>
                    </a:p>
                  </a:txBody>
                  <a:tcPr/>
                </a:tc>
                <a:tc>
                  <a:txBody>
                    <a:bodyPr/>
                    <a:lstStyle/>
                    <a:p>
                      <a:r>
                        <a:rPr lang="fr-FR" dirty="0">
                          <a:latin typeface="Abadi" panose="020B0604020104020204" pitchFamily="34" charset="0"/>
                        </a:rPr>
                        <a:t>0,83</a:t>
                      </a:r>
                      <a:endParaRPr lang="fr-FR" dirty="0"/>
                    </a:p>
                  </a:txBody>
                  <a:tcPr/>
                </a:tc>
                <a:extLst>
                  <a:ext uri="{0D108BD9-81ED-4DB2-BD59-A6C34878D82A}">
                    <a16:rowId xmlns:a16="http://schemas.microsoft.com/office/drawing/2014/main" val="2386522559"/>
                  </a:ext>
                </a:extLst>
              </a:tr>
              <a:tr h="370840">
                <a:tc>
                  <a:txBody>
                    <a:bodyPr/>
                    <a:lstStyle/>
                    <a:p>
                      <a:r>
                        <a:rPr lang="fr-FR" dirty="0"/>
                        <a:t>Exp2</a:t>
                      </a:r>
                    </a:p>
                  </a:txBody>
                  <a:tcPr/>
                </a:tc>
                <a:tc>
                  <a:txBody>
                    <a:bodyPr/>
                    <a:lstStyle/>
                    <a:p>
                      <a:r>
                        <a:rPr lang="fr-FR" dirty="0">
                          <a:latin typeface="Abadi" panose="020B0604020104020204" pitchFamily="34" charset="0"/>
                        </a:rPr>
                        <a:t>0,98</a:t>
                      </a:r>
                      <a:endParaRPr lang="fr-FR" dirty="0"/>
                    </a:p>
                  </a:txBody>
                  <a:tcPr/>
                </a:tc>
                <a:tc>
                  <a:txBody>
                    <a:bodyPr/>
                    <a:lstStyle/>
                    <a:p>
                      <a:r>
                        <a:rPr lang="fr-FR" dirty="0">
                          <a:latin typeface="Abadi" panose="020B0604020104020204" pitchFamily="34" charset="0"/>
                        </a:rPr>
                        <a:t>0,99</a:t>
                      </a:r>
                      <a:endParaRPr lang="fr-FR" dirty="0"/>
                    </a:p>
                  </a:txBody>
                  <a:tcPr/>
                </a:tc>
                <a:tc>
                  <a:txBody>
                    <a:bodyPr/>
                    <a:lstStyle/>
                    <a:p>
                      <a:r>
                        <a:rPr lang="fr-FR" dirty="0">
                          <a:latin typeface="Abadi" panose="020B0604020104020204" pitchFamily="34" charset="0"/>
                        </a:rPr>
                        <a:t>0,84</a:t>
                      </a:r>
                      <a:endParaRPr lang="fr-FR" dirty="0"/>
                    </a:p>
                  </a:txBody>
                  <a:tcPr/>
                </a:tc>
                <a:extLst>
                  <a:ext uri="{0D108BD9-81ED-4DB2-BD59-A6C34878D82A}">
                    <a16:rowId xmlns:a16="http://schemas.microsoft.com/office/drawing/2014/main" val="961239829"/>
                  </a:ext>
                </a:extLst>
              </a:tr>
            </a:tbl>
          </a:graphicData>
        </a:graphic>
      </p:graphicFrame>
      <p:sp>
        <p:nvSpPr>
          <p:cNvPr id="8" name="ZoneTexte 7">
            <a:extLst>
              <a:ext uri="{FF2B5EF4-FFF2-40B4-BE49-F238E27FC236}">
                <a16:creationId xmlns:a16="http://schemas.microsoft.com/office/drawing/2014/main" id="{A05C03D6-F486-C595-CEDD-5302C4AC0B5E}"/>
              </a:ext>
            </a:extLst>
          </p:cNvPr>
          <p:cNvSpPr txBox="1"/>
          <p:nvPr/>
        </p:nvSpPr>
        <p:spPr>
          <a:xfrm>
            <a:off x="8528960" y="878017"/>
            <a:ext cx="1236643" cy="369178"/>
          </a:xfrm>
          <a:prstGeom prst="rect">
            <a:avLst/>
          </a:prstGeom>
          <a:noFill/>
        </p:spPr>
        <p:txBody>
          <a:bodyPr wrap="square">
            <a:spAutoFit/>
          </a:bodyPr>
          <a:lstStyle/>
          <a:p>
            <a:r>
              <a:rPr lang="fr-FR" sz="1800" b="1" i="0" u="none" strike="noStrike" baseline="0" dirty="0">
                <a:latin typeface="NimbusRomNo9L-Medi"/>
              </a:rPr>
              <a:t> </a:t>
            </a:r>
            <a:endParaRPr lang="fr-FR" b="1" dirty="0"/>
          </a:p>
        </p:txBody>
      </p:sp>
      <p:sp>
        <p:nvSpPr>
          <p:cNvPr id="11" name="ZoneTexte 10">
            <a:extLst>
              <a:ext uri="{FF2B5EF4-FFF2-40B4-BE49-F238E27FC236}">
                <a16:creationId xmlns:a16="http://schemas.microsoft.com/office/drawing/2014/main" id="{F829CEE7-8275-EC80-7D7F-6774FC2C84B3}"/>
              </a:ext>
            </a:extLst>
          </p:cNvPr>
          <p:cNvSpPr txBox="1"/>
          <p:nvPr/>
        </p:nvSpPr>
        <p:spPr>
          <a:xfrm>
            <a:off x="1594690" y="2023013"/>
            <a:ext cx="7196770" cy="369332"/>
          </a:xfrm>
          <a:prstGeom prst="rect">
            <a:avLst/>
          </a:prstGeom>
          <a:noFill/>
        </p:spPr>
        <p:txBody>
          <a:bodyPr wrap="square">
            <a:spAutoFit/>
          </a:bodyPr>
          <a:lstStyle/>
          <a:p>
            <a:r>
              <a:rPr lang="fr-FR" b="1" i="0" dirty="0" err="1">
                <a:solidFill>
                  <a:srgbClr val="292929"/>
                </a:solidFill>
                <a:effectLst/>
                <a:latin typeface="source-serif-pro"/>
              </a:rPr>
              <a:t>mAP</a:t>
            </a:r>
            <a:r>
              <a:rPr lang="fr-FR" b="0" i="0" dirty="0">
                <a:solidFill>
                  <a:srgbClr val="292929"/>
                </a:solidFill>
                <a:effectLst/>
                <a:latin typeface="source-serif-pro"/>
              </a:rPr>
              <a:t> : précision moyenne </a:t>
            </a:r>
            <a:r>
              <a:rPr lang="fr-FR" b="0" i="0" dirty="0" err="1">
                <a:solidFill>
                  <a:srgbClr val="292929"/>
                </a:solidFill>
                <a:effectLst/>
                <a:latin typeface="source-serif-pro"/>
              </a:rPr>
              <a:t>moyenne</a:t>
            </a:r>
            <a:r>
              <a:rPr lang="fr-FR" b="0" i="0" dirty="0">
                <a:solidFill>
                  <a:srgbClr val="292929"/>
                </a:solidFill>
                <a:effectLst/>
                <a:latin typeface="source-serif-pro"/>
              </a:rPr>
              <a:t> au seuil </a:t>
            </a:r>
            <a:r>
              <a:rPr lang="fr-FR" b="0" i="0" dirty="0" err="1">
                <a:solidFill>
                  <a:srgbClr val="292929"/>
                </a:solidFill>
                <a:effectLst/>
                <a:latin typeface="source-serif-pro"/>
              </a:rPr>
              <a:t>IoU</a:t>
            </a:r>
            <a:r>
              <a:rPr lang="fr-FR" b="0" i="0" dirty="0">
                <a:solidFill>
                  <a:srgbClr val="292929"/>
                </a:solidFill>
                <a:effectLst/>
                <a:latin typeface="source-serif-pro"/>
              </a:rPr>
              <a:t> (Intersection over Union)</a:t>
            </a:r>
            <a:endParaRPr lang="fr-FR" dirty="0"/>
          </a:p>
        </p:txBody>
      </p:sp>
      <p:pic>
        <p:nvPicPr>
          <p:cNvPr id="14" name="Image 13">
            <a:extLst>
              <a:ext uri="{FF2B5EF4-FFF2-40B4-BE49-F238E27FC236}">
                <a16:creationId xmlns:a16="http://schemas.microsoft.com/office/drawing/2014/main" id="{4B4D2359-AF76-3157-53E2-FAC9F5800B10}"/>
              </a:ext>
            </a:extLst>
          </p:cNvPr>
          <p:cNvPicPr>
            <a:picLocks noChangeAspect="1"/>
          </p:cNvPicPr>
          <p:nvPr/>
        </p:nvPicPr>
        <p:blipFill>
          <a:blip r:embed="rId5"/>
          <a:stretch>
            <a:fillRect/>
          </a:stretch>
        </p:blipFill>
        <p:spPr>
          <a:xfrm>
            <a:off x="8432806" y="616124"/>
            <a:ext cx="1428949" cy="1362265"/>
          </a:xfrm>
          <a:prstGeom prst="rect">
            <a:avLst/>
          </a:prstGeom>
        </p:spPr>
      </p:pic>
      <p:pic>
        <p:nvPicPr>
          <p:cNvPr id="16" name="Image 15">
            <a:extLst>
              <a:ext uri="{FF2B5EF4-FFF2-40B4-BE49-F238E27FC236}">
                <a16:creationId xmlns:a16="http://schemas.microsoft.com/office/drawing/2014/main" id="{E5D22A79-DF4D-539F-0975-3FC17DB96AF0}"/>
              </a:ext>
            </a:extLst>
          </p:cNvPr>
          <p:cNvPicPr>
            <a:picLocks noChangeAspect="1"/>
          </p:cNvPicPr>
          <p:nvPr/>
        </p:nvPicPr>
        <p:blipFill>
          <a:blip r:embed="rId6"/>
          <a:stretch>
            <a:fillRect/>
          </a:stretch>
        </p:blipFill>
        <p:spPr>
          <a:xfrm>
            <a:off x="10131356" y="601871"/>
            <a:ext cx="1609737" cy="1290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ZoneTexte 16">
            <a:extLst>
              <a:ext uri="{FF2B5EF4-FFF2-40B4-BE49-F238E27FC236}">
                <a16:creationId xmlns:a16="http://schemas.microsoft.com/office/drawing/2014/main" id="{D7DB58BA-8A37-0044-DEF1-71F4B6F71461}"/>
              </a:ext>
            </a:extLst>
          </p:cNvPr>
          <p:cNvSpPr txBox="1"/>
          <p:nvPr/>
        </p:nvSpPr>
        <p:spPr>
          <a:xfrm>
            <a:off x="7860601" y="5740957"/>
            <a:ext cx="2573357" cy="923330"/>
          </a:xfrm>
          <a:prstGeom prst="rect">
            <a:avLst/>
          </a:prstGeom>
          <a:noFill/>
        </p:spPr>
        <p:txBody>
          <a:bodyPr wrap="square">
            <a:spAutoFit/>
          </a:bodyPr>
          <a:lstStyle/>
          <a:p>
            <a:pPr algn="ctr"/>
            <a:r>
              <a:rPr lang="fr-FR" sz="1800" b="0" i="0" u="none" strike="noStrike" baseline="0" dirty="0">
                <a:latin typeface="NimbusRomNo9L-Medi"/>
              </a:rPr>
              <a:t>Résultats d’extraction de caractéristiques training expérience 2</a:t>
            </a:r>
            <a:endParaRPr lang="fr-FR" dirty="0"/>
          </a:p>
        </p:txBody>
      </p:sp>
    </p:spTree>
    <p:extLst>
      <p:ext uri="{BB962C8B-B14F-4D97-AF65-F5344CB8AC3E}">
        <p14:creationId xmlns:p14="http://schemas.microsoft.com/office/powerpoint/2010/main" val="17832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44337" y="17502"/>
            <a:ext cx="3158686" cy="369332"/>
          </a:xfrm>
          <a:prstGeom prst="rect">
            <a:avLst/>
          </a:prstGeom>
          <a:noFill/>
        </p:spPr>
        <p:txBody>
          <a:bodyPr wrap="none" rtlCol="0">
            <a:spAutoFit/>
          </a:bodyPr>
          <a:lstStyle/>
          <a:p>
            <a:pPr algn="r"/>
            <a:r>
              <a:rPr lang="fr-FR" b="1" dirty="0">
                <a:solidFill>
                  <a:srgbClr val="5A595A"/>
                </a:solidFill>
              </a:rPr>
              <a:t>Implémentation et évaluation</a:t>
            </a:r>
          </a:p>
        </p:txBody>
      </p:sp>
      <p:cxnSp>
        <p:nvCxnSpPr>
          <p:cNvPr id="5" name="Straight Connector 4"/>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0" name="Slide Number Placeholder 12"/>
          <p:cNvSpPr txBox="1">
            <a:spLocks/>
          </p:cNvSpPr>
          <p:nvPr/>
        </p:nvSpPr>
        <p:spPr>
          <a:xfrm>
            <a:off x="10936225" y="6246055"/>
            <a:ext cx="111796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1FBEFF-0FE5-4234-B6D4-4E6F100C3BD2}" type="slidenum">
              <a:rPr lang="en-US" sz="1800" smtClean="0"/>
              <a:t>32</a:t>
            </a:fld>
            <a:r>
              <a:rPr lang="en-US" sz="1800" dirty="0"/>
              <a:t>/38</a:t>
            </a:r>
          </a:p>
        </p:txBody>
      </p:sp>
      <p:sp>
        <p:nvSpPr>
          <p:cNvPr id="2" name="TextBox 25">
            <a:extLst>
              <a:ext uri="{FF2B5EF4-FFF2-40B4-BE49-F238E27FC236}">
                <a16:creationId xmlns:a16="http://schemas.microsoft.com/office/drawing/2014/main" id="{B785CCEC-0557-E851-5A3E-1F7CE0BD7B08}"/>
              </a:ext>
            </a:extLst>
          </p:cNvPr>
          <p:cNvSpPr txBox="1"/>
          <p:nvPr/>
        </p:nvSpPr>
        <p:spPr>
          <a:xfrm>
            <a:off x="1762698" y="957578"/>
            <a:ext cx="2897437"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Inférence</a:t>
            </a:r>
            <a:endParaRPr lang="en-US" sz="3200" b="1" dirty="0">
              <a:effectLst>
                <a:outerShdw blurRad="38100" dist="38100" dir="2700000" algn="tl">
                  <a:srgbClr val="000000">
                    <a:alpha val="43137"/>
                  </a:srgbClr>
                </a:outerShdw>
              </a:effectLst>
            </a:endParaRPr>
          </a:p>
        </p:txBody>
      </p:sp>
      <p:pic>
        <p:nvPicPr>
          <p:cNvPr id="6" name="Image 5">
            <a:extLst>
              <a:ext uri="{FF2B5EF4-FFF2-40B4-BE49-F238E27FC236}">
                <a16:creationId xmlns:a16="http://schemas.microsoft.com/office/drawing/2014/main" id="{555113BD-22BB-167C-7783-10C19696EF37}"/>
              </a:ext>
            </a:extLst>
          </p:cNvPr>
          <p:cNvPicPr>
            <a:picLocks noChangeAspect="1"/>
          </p:cNvPicPr>
          <p:nvPr/>
        </p:nvPicPr>
        <p:blipFill>
          <a:blip r:embed="rId3"/>
          <a:stretch>
            <a:fillRect/>
          </a:stretch>
        </p:blipFill>
        <p:spPr>
          <a:xfrm>
            <a:off x="1377108" y="1941228"/>
            <a:ext cx="10466026" cy="458991"/>
          </a:xfrm>
          <a:prstGeom prst="rect">
            <a:avLst/>
          </a:prstGeom>
        </p:spPr>
      </p:pic>
      <p:pic>
        <p:nvPicPr>
          <p:cNvPr id="8" name="Image 7">
            <a:extLst>
              <a:ext uri="{FF2B5EF4-FFF2-40B4-BE49-F238E27FC236}">
                <a16:creationId xmlns:a16="http://schemas.microsoft.com/office/drawing/2014/main" id="{FC9B8838-42D9-E4E5-E8C4-D6ACA91D8E4A}"/>
              </a:ext>
            </a:extLst>
          </p:cNvPr>
          <p:cNvPicPr>
            <a:picLocks noChangeAspect="1"/>
          </p:cNvPicPr>
          <p:nvPr/>
        </p:nvPicPr>
        <p:blipFill>
          <a:blip r:embed="rId4"/>
          <a:stretch>
            <a:fillRect/>
          </a:stretch>
        </p:blipFill>
        <p:spPr>
          <a:xfrm>
            <a:off x="9608046" y="3604441"/>
            <a:ext cx="1991428" cy="1991428"/>
          </a:xfrm>
          <a:prstGeom prst="rect">
            <a:avLst/>
          </a:prstGeom>
        </p:spPr>
      </p:pic>
      <p:pic>
        <p:nvPicPr>
          <p:cNvPr id="9" name="Image 8">
            <a:extLst>
              <a:ext uri="{FF2B5EF4-FFF2-40B4-BE49-F238E27FC236}">
                <a16:creationId xmlns:a16="http://schemas.microsoft.com/office/drawing/2014/main" id="{14C4DAD3-BD2F-3725-3E81-E0ADDF2DA742}"/>
              </a:ext>
            </a:extLst>
          </p:cNvPr>
          <p:cNvPicPr>
            <a:picLocks noChangeAspect="1"/>
          </p:cNvPicPr>
          <p:nvPr/>
        </p:nvPicPr>
        <p:blipFill>
          <a:blip r:embed="rId5"/>
          <a:stretch>
            <a:fillRect/>
          </a:stretch>
        </p:blipFill>
        <p:spPr>
          <a:xfrm>
            <a:off x="8516668" y="2789837"/>
            <a:ext cx="805788" cy="805788"/>
          </a:xfrm>
          <a:prstGeom prst="rect">
            <a:avLst/>
          </a:prstGeom>
        </p:spPr>
      </p:pic>
      <p:pic>
        <p:nvPicPr>
          <p:cNvPr id="11" name="Image 10">
            <a:extLst>
              <a:ext uri="{FF2B5EF4-FFF2-40B4-BE49-F238E27FC236}">
                <a16:creationId xmlns:a16="http://schemas.microsoft.com/office/drawing/2014/main" id="{6DAE0E20-6728-D280-A879-618C1BCD6672}"/>
              </a:ext>
            </a:extLst>
          </p:cNvPr>
          <p:cNvPicPr>
            <a:picLocks noChangeAspect="1"/>
          </p:cNvPicPr>
          <p:nvPr/>
        </p:nvPicPr>
        <p:blipFill>
          <a:blip r:embed="rId6"/>
          <a:stretch>
            <a:fillRect/>
          </a:stretch>
        </p:blipFill>
        <p:spPr>
          <a:xfrm rot="12452025">
            <a:off x="9475566" y="2758053"/>
            <a:ext cx="877396" cy="877396"/>
          </a:xfrm>
          <a:prstGeom prst="rect">
            <a:avLst/>
          </a:prstGeom>
        </p:spPr>
      </p:pic>
      <p:pic>
        <p:nvPicPr>
          <p:cNvPr id="12" name="Image 11">
            <a:extLst>
              <a:ext uri="{FF2B5EF4-FFF2-40B4-BE49-F238E27FC236}">
                <a16:creationId xmlns:a16="http://schemas.microsoft.com/office/drawing/2014/main" id="{A3382728-4922-5BCE-A845-6F03A5BA699B}"/>
              </a:ext>
            </a:extLst>
          </p:cNvPr>
          <p:cNvPicPr>
            <a:picLocks noChangeAspect="1"/>
          </p:cNvPicPr>
          <p:nvPr/>
        </p:nvPicPr>
        <p:blipFill>
          <a:blip r:embed="rId6"/>
          <a:stretch>
            <a:fillRect/>
          </a:stretch>
        </p:blipFill>
        <p:spPr>
          <a:xfrm rot="20239529">
            <a:off x="9258946" y="5533284"/>
            <a:ext cx="827815" cy="827815"/>
          </a:xfrm>
          <a:prstGeom prst="rect">
            <a:avLst/>
          </a:prstGeom>
        </p:spPr>
      </p:pic>
      <p:pic>
        <p:nvPicPr>
          <p:cNvPr id="13" name="Image 12">
            <a:extLst>
              <a:ext uri="{FF2B5EF4-FFF2-40B4-BE49-F238E27FC236}">
                <a16:creationId xmlns:a16="http://schemas.microsoft.com/office/drawing/2014/main" id="{FCEC0CCB-EEDA-6EC4-50FA-8F2A3364DB73}"/>
              </a:ext>
            </a:extLst>
          </p:cNvPr>
          <p:cNvPicPr>
            <a:picLocks noChangeAspect="1"/>
          </p:cNvPicPr>
          <p:nvPr/>
        </p:nvPicPr>
        <p:blipFill>
          <a:blip r:embed="rId7"/>
          <a:stretch>
            <a:fillRect/>
          </a:stretch>
        </p:blipFill>
        <p:spPr>
          <a:xfrm>
            <a:off x="8345849" y="5698630"/>
            <a:ext cx="805788" cy="805788"/>
          </a:xfrm>
          <a:prstGeom prst="rect">
            <a:avLst/>
          </a:prstGeom>
        </p:spPr>
      </p:pic>
      <p:sp>
        <p:nvSpPr>
          <p:cNvPr id="16" name="ZoneTexte 15">
            <a:extLst>
              <a:ext uri="{FF2B5EF4-FFF2-40B4-BE49-F238E27FC236}">
                <a16:creationId xmlns:a16="http://schemas.microsoft.com/office/drawing/2014/main" id="{1479A23C-AF0D-0FD7-6DE1-915250F2AECC}"/>
              </a:ext>
            </a:extLst>
          </p:cNvPr>
          <p:cNvSpPr txBox="1"/>
          <p:nvPr/>
        </p:nvSpPr>
        <p:spPr>
          <a:xfrm>
            <a:off x="2015938" y="2710135"/>
            <a:ext cx="6097836" cy="369332"/>
          </a:xfrm>
          <a:prstGeom prst="rect">
            <a:avLst/>
          </a:prstGeom>
          <a:noFill/>
        </p:spPr>
        <p:txBody>
          <a:bodyPr wrap="square">
            <a:spAutoFit/>
          </a:bodyPr>
          <a:lstStyle/>
          <a:p>
            <a:pPr marL="285750" indent="-285750">
              <a:buFont typeface="Arial" panose="020B0604020202020204" pitchFamily="34" charset="0"/>
              <a:buChar char="•"/>
            </a:pPr>
            <a:r>
              <a:rPr lang="fr-FR" sz="1800" b="1" i="0" u="none" strike="noStrike" baseline="0" dirty="0">
                <a:latin typeface="NimbusRomNo9L-Medi"/>
              </a:rPr>
              <a:t>source</a:t>
            </a:r>
            <a:endParaRPr lang="fr-FR" b="1" dirty="0"/>
          </a:p>
        </p:txBody>
      </p:sp>
      <p:sp>
        <p:nvSpPr>
          <p:cNvPr id="21" name="ZoneTexte 20">
            <a:extLst>
              <a:ext uri="{FF2B5EF4-FFF2-40B4-BE49-F238E27FC236}">
                <a16:creationId xmlns:a16="http://schemas.microsoft.com/office/drawing/2014/main" id="{DDD1FDF4-826A-3539-1635-E88E5233D96B}"/>
              </a:ext>
            </a:extLst>
          </p:cNvPr>
          <p:cNvSpPr txBox="1"/>
          <p:nvPr/>
        </p:nvSpPr>
        <p:spPr>
          <a:xfrm>
            <a:off x="1762698" y="4159760"/>
            <a:ext cx="6097836" cy="369332"/>
          </a:xfrm>
          <a:prstGeom prst="rect">
            <a:avLst/>
          </a:prstGeom>
          <a:noFill/>
        </p:spPr>
        <p:txBody>
          <a:bodyPr wrap="square">
            <a:spAutoFit/>
          </a:bodyPr>
          <a:lstStyle/>
          <a:p>
            <a:pPr marL="285750" indent="-285750">
              <a:buFont typeface="Wingdings" panose="05000000000000000000" pitchFamily="2" charset="2"/>
              <a:buChar char="q"/>
            </a:pPr>
            <a:r>
              <a:rPr lang="fr-FR" dirty="0"/>
              <a:t>Tester le modèle avec des données de test </a:t>
            </a:r>
          </a:p>
        </p:txBody>
      </p:sp>
    </p:spTree>
    <p:extLst>
      <p:ext uri="{BB962C8B-B14F-4D97-AF65-F5344CB8AC3E}">
        <p14:creationId xmlns:p14="http://schemas.microsoft.com/office/powerpoint/2010/main" val="72906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par>
                                <p:cTn id="12" presetID="6" presetClass="entr" presetSubtype="16"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par>
                                <p:cTn id="15" presetID="6"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par>
                                <p:cTn id="18" presetID="6" presetClass="entr" presetSubtype="16"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ircle(in)">
                                      <p:cBhvr>
                                        <p:cTn id="20" dur="2000"/>
                                        <p:tgtEl>
                                          <p:spTgt spid="12"/>
                                        </p:tgtEl>
                                      </p:cBhvr>
                                    </p:animEffect>
                                  </p:childTnLst>
                                </p:cTn>
                              </p:par>
                              <p:par>
                                <p:cTn id="21" presetID="6" presetClass="entr" presetSubtype="16"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ircle(in)">
                                      <p:cBhvr>
                                        <p:cTn id="23" dur="2000"/>
                                        <p:tgtEl>
                                          <p:spTgt spid="13"/>
                                        </p:tgtEl>
                                      </p:cBhvr>
                                    </p:animEffect>
                                  </p:childTnLst>
                                </p:cTn>
                              </p:par>
                              <p:par>
                                <p:cTn id="24" presetID="2" presetClass="entr" presetSubtype="2"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1+#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44337" y="17502"/>
            <a:ext cx="3158686" cy="369332"/>
          </a:xfrm>
          <a:prstGeom prst="rect">
            <a:avLst/>
          </a:prstGeom>
          <a:noFill/>
        </p:spPr>
        <p:txBody>
          <a:bodyPr wrap="none" rtlCol="0">
            <a:spAutoFit/>
          </a:bodyPr>
          <a:lstStyle/>
          <a:p>
            <a:pPr algn="r"/>
            <a:r>
              <a:rPr lang="fr-FR" b="1" dirty="0">
                <a:solidFill>
                  <a:srgbClr val="5A595A"/>
                </a:solidFill>
              </a:rPr>
              <a:t>Implémentation et évaluation</a:t>
            </a:r>
          </a:p>
        </p:txBody>
      </p:sp>
      <p:cxnSp>
        <p:nvCxnSpPr>
          <p:cNvPr id="5" name="Straight Connector 4"/>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0" name="Slide Number Placeholder 12"/>
          <p:cNvSpPr txBox="1">
            <a:spLocks/>
          </p:cNvSpPr>
          <p:nvPr/>
        </p:nvSpPr>
        <p:spPr>
          <a:xfrm>
            <a:off x="10936225" y="6246055"/>
            <a:ext cx="1117968"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1FBEFF-0FE5-4234-B6D4-4E6F100C3BD2}" type="slidenum">
              <a:rPr lang="en-US" sz="1800" smtClean="0"/>
              <a:t>33</a:t>
            </a:fld>
            <a:r>
              <a:rPr lang="en-US" sz="1800" dirty="0"/>
              <a:t>/38</a:t>
            </a:r>
          </a:p>
        </p:txBody>
      </p:sp>
      <p:sp>
        <p:nvSpPr>
          <p:cNvPr id="14" name="ZoneTexte 13">
            <a:extLst>
              <a:ext uri="{FF2B5EF4-FFF2-40B4-BE49-F238E27FC236}">
                <a16:creationId xmlns:a16="http://schemas.microsoft.com/office/drawing/2014/main" id="{940DAF4B-8D0A-7604-D977-26CE6359A8E7}"/>
              </a:ext>
            </a:extLst>
          </p:cNvPr>
          <p:cNvSpPr txBox="1"/>
          <p:nvPr/>
        </p:nvSpPr>
        <p:spPr>
          <a:xfrm>
            <a:off x="4756991" y="6170867"/>
            <a:ext cx="2678017" cy="369332"/>
          </a:xfrm>
          <a:prstGeom prst="rect">
            <a:avLst/>
          </a:prstGeom>
          <a:noFill/>
        </p:spPr>
        <p:txBody>
          <a:bodyPr wrap="square">
            <a:spAutoFit/>
          </a:bodyPr>
          <a:lstStyle/>
          <a:p>
            <a:pPr algn="ctr"/>
            <a:r>
              <a:rPr lang="fr-FR" sz="1800" b="0" i="0" u="none" strike="noStrike" baseline="0" dirty="0">
                <a:latin typeface="NimbusRomNo9L-Medi"/>
              </a:rPr>
              <a:t>Résultats de l'inférence</a:t>
            </a:r>
            <a:endParaRPr lang="fr-FR" dirty="0"/>
          </a:p>
        </p:txBody>
      </p:sp>
      <p:pic>
        <p:nvPicPr>
          <p:cNvPr id="3" name="Image 2">
            <a:extLst>
              <a:ext uri="{FF2B5EF4-FFF2-40B4-BE49-F238E27FC236}">
                <a16:creationId xmlns:a16="http://schemas.microsoft.com/office/drawing/2014/main" id="{C7D92C2E-83A6-D556-6710-771F22F2DB60}"/>
              </a:ext>
            </a:extLst>
          </p:cNvPr>
          <p:cNvPicPr>
            <a:picLocks noChangeAspect="1"/>
          </p:cNvPicPr>
          <p:nvPr/>
        </p:nvPicPr>
        <p:blipFill>
          <a:blip r:embed="rId3"/>
          <a:stretch>
            <a:fillRect/>
          </a:stretch>
        </p:blipFill>
        <p:spPr>
          <a:xfrm>
            <a:off x="2004292" y="444779"/>
            <a:ext cx="8978747" cy="5624111"/>
          </a:xfrm>
          <a:prstGeom prst="rect">
            <a:avLst/>
          </a:prstGeom>
        </p:spPr>
      </p:pic>
    </p:spTree>
    <p:extLst>
      <p:ext uri="{BB962C8B-B14F-4D97-AF65-F5344CB8AC3E}">
        <p14:creationId xmlns:p14="http://schemas.microsoft.com/office/powerpoint/2010/main" val="360260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449721" y="2824489"/>
            <a:ext cx="8771544" cy="1899417"/>
            <a:chOff x="916601" y="3596669"/>
            <a:chExt cx="8771544" cy="572623"/>
          </a:xfrm>
          <a:scene3d>
            <a:camera prst="orthographicFront">
              <a:rot lat="0" lon="0" rev="0"/>
            </a:camera>
            <a:lightRig rig="contrasting" dir="t">
              <a:rot lat="0" lon="0" rev="1200000"/>
            </a:lightRig>
          </a:scene3d>
        </p:grpSpPr>
        <p:sp>
          <p:nvSpPr>
            <p:cNvPr id="9" name="Rectangle 8"/>
            <p:cNvSpPr/>
            <p:nvPr/>
          </p:nvSpPr>
          <p:spPr>
            <a:xfrm>
              <a:off x="916601" y="3613274"/>
              <a:ext cx="8606289" cy="556018"/>
            </a:xfrm>
            <a:prstGeom prst="rect">
              <a:avLst/>
            </a:prstGeom>
            <a:solidFill>
              <a:srgbClr val="F1B265"/>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50000"/>
                <a:hueOff val="-430789"/>
                <a:satOff val="-1721"/>
                <a:lumOff val="30092"/>
                <a:alphaOff val="0"/>
              </a:schemeClr>
            </a:effectRef>
            <a:fontRef idx="minor">
              <a:schemeClr val="lt1"/>
            </a:fontRef>
          </p:style>
        </p:sp>
        <p:sp>
          <p:nvSpPr>
            <p:cNvPr id="10" name="Rectangle 9"/>
            <p:cNvSpPr/>
            <p:nvPr/>
          </p:nvSpPr>
          <p:spPr>
            <a:xfrm>
              <a:off x="1081856" y="3596669"/>
              <a:ext cx="8606289" cy="5560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41340" tIns="60960" rIns="60960" bIns="60960" numCol="1" spcCol="1270" anchor="ctr" anchorCtr="0">
              <a:noAutofit/>
            </a:bodyPr>
            <a:lstStyle/>
            <a:p>
              <a:pPr lvl="0"/>
              <a:r>
                <a:rPr lang="fr-FR" sz="3600" dirty="0"/>
                <a:t> Déploiement dans l’application mobile</a:t>
              </a:r>
              <a:endParaRPr lang="en-US" sz="3600" dirty="0"/>
            </a:p>
          </p:txBody>
        </p:sp>
      </p:grpSp>
      <p:sp>
        <p:nvSpPr>
          <p:cNvPr id="6" name="Oval 5"/>
          <p:cNvSpPr/>
          <p:nvPr/>
        </p:nvSpPr>
        <p:spPr>
          <a:xfrm>
            <a:off x="1280160" y="2433711"/>
            <a:ext cx="2743200" cy="2743200"/>
          </a:xfrm>
          <a:prstGeom prst="ellipse">
            <a:avLst/>
          </a:prstGeom>
          <a:ln w="38100">
            <a:solidFill>
              <a:srgbClr val="EFB26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p:cNvPicPr>
            <a:picLocks noChangeAspect="1" noChangeArrowheads="1"/>
          </p:cNvPicPr>
          <p:nvPr/>
        </p:nvPicPr>
        <p:blipFill rotWithShape="1">
          <a:blip r:embed="rId3"/>
          <a:srcRect l="-16404" t="-8266" r="-16921" b="-15786"/>
          <a:stretch/>
        </p:blipFill>
        <p:spPr bwMode="auto">
          <a:xfrm>
            <a:off x="1401724" y="2638628"/>
            <a:ext cx="2500071" cy="2326217"/>
          </a:xfrm>
          <a:prstGeom prst="ellipse">
            <a:avLst/>
          </a:prstGeom>
          <a:noFill/>
          <a:extLst>
            <a:ext uri="{909E8E84-426E-40DD-AFC4-6F175D3DCCD1}">
              <a14:hiddenFill xmlns:a14="http://schemas.microsoft.com/office/drawing/2010/main">
                <a:solidFill>
                  <a:srgbClr val="FFFFFF"/>
                </a:solidFill>
              </a14:hiddenFill>
            </a:ext>
          </a:extLst>
        </p:spPr>
      </p:pic>
      <p:sp>
        <p:nvSpPr>
          <p:cNvPr id="12" name="Slide Number Placeholder 12"/>
          <p:cNvSpPr txBox="1">
            <a:spLocks/>
          </p:cNvSpPr>
          <p:nvPr/>
        </p:nvSpPr>
        <p:spPr>
          <a:xfrm>
            <a:off x="11064240" y="6246055"/>
            <a:ext cx="989952"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2EAAFF1-D226-4FB2-B894-24EB16EC7F94}" type="slidenum">
              <a:rPr lang="en-US" sz="1800" smtClean="0"/>
              <a:t>34</a:t>
            </a:fld>
            <a:r>
              <a:rPr lang="en-US" sz="1800" dirty="0"/>
              <a:t>/38</a:t>
            </a:r>
          </a:p>
        </p:txBody>
      </p:sp>
    </p:spTree>
    <p:extLst>
      <p:ext uri="{BB962C8B-B14F-4D97-AF65-F5344CB8AC3E}">
        <p14:creationId xmlns:p14="http://schemas.microsoft.com/office/powerpoint/2010/main" val="4236392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99875" y="17502"/>
            <a:ext cx="4003148" cy="369332"/>
          </a:xfrm>
          <a:prstGeom prst="rect">
            <a:avLst/>
          </a:prstGeom>
          <a:noFill/>
        </p:spPr>
        <p:txBody>
          <a:bodyPr wrap="none" rtlCol="0">
            <a:spAutoFit/>
          </a:bodyPr>
          <a:lstStyle/>
          <a:p>
            <a:pPr algn="r"/>
            <a:r>
              <a:rPr lang="fr-FR" b="1" dirty="0">
                <a:solidFill>
                  <a:srgbClr val="5A595A"/>
                </a:solidFill>
              </a:rPr>
              <a:t>Déploiement dans l’application mobile</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8" name="Slide Number Placeholder 12"/>
          <p:cNvSpPr txBox="1">
            <a:spLocks/>
          </p:cNvSpPr>
          <p:nvPr/>
        </p:nvSpPr>
        <p:spPr>
          <a:xfrm>
            <a:off x="11096786" y="6246055"/>
            <a:ext cx="95740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B54BB24-1EAC-4268-8061-05EDA5500FE5}" type="slidenum">
              <a:rPr lang="en-US" sz="1800" smtClean="0"/>
              <a:t>35</a:t>
            </a:fld>
            <a:r>
              <a:rPr lang="en-US" sz="1800" dirty="0"/>
              <a:t>/38</a:t>
            </a:r>
          </a:p>
        </p:txBody>
      </p:sp>
      <p:sp>
        <p:nvSpPr>
          <p:cNvPr id="13" name="TextBox 25">
            <a:extLst>
              <a:ext uri="{FF2B5EF4-FFF2-40B4-BE49-F238E27FC236}">
                <a16:creationId xmlns:a16="http://schemas.microsoft.com/office/drawing/2014/main" id="{266EEFDB-D14F-9146-85A7-B4424C2D7D2F}"/>
              </a:ext>
            </a:extLst>
          </p:cNvPr>
          <p:cNvSpPr txBox="1"/>
          <p:nvPr/>
        </p:nvSpPr>
        <p:spPr>
          <a:xfrm>
            <a:off x="1564394" y="1065331"/>
            <a:ext cx="7535538"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Conversion du modèle et déploiement  </a:t>
            </a:r>
            <a:endParaRPr lang="en-US" sz="3200" b="1" dirty="0">
              <a:effectLst>
                <a:outerShdw blurRad="38100" dist="38100" dir="2700000" algn="tl">
                  <a:srgbClr val="000000">
                    <a:alpha val="43137"/>
                  </a:srgbClr>
                </a:outerShdw>
              </a:effectLst>
            </a:endParaRPr>
          </a:p>
        </p:txBody>
      </p:sp>
      <p:pic>
        <p:nvPicPr>
          <p:cNvPr id="17" name="Image 16" descr="Une image contenant ciel nocturne&#10;&#10;Description générée automatiquement">
            <a:extLst>
              <a:ext uri="{FF2B5EF4-FFF2-40B4-BE49-F238E27FC236}">
                <a16:creationId xmlns:a16="http://schemas.microsoft.com/office/drawing/2014/main" id="{8784D55A-394B-2B16-2F59-661AB94F2CBE}"/>
              </a:ext>
            </a:extLst>
          </p:cNvPr>
          <p:cNvPicPr>
            <a:picLocks noChangeAspect="1"/>
          </p:cNvPicPr>
          <p:nvPr/>
        </p:nvPicPr>
        <p:blipFill>
          <a:blip r:embed="rId3"/>
          <a:stretch>
            <a:fillRect/>
          </a:stretch>
        </p:blipFill>
        <p:spPr>
          <a:xfrm>
            <a:off x="8371985" y="3210440"/>
            <a:ext cx="2987818" cy="2987818"/>
          </a:xfrm>
          <a:prstGeom prst="rect">
            <a:avLst/>
          </a:prstGeom>
        </p:spPr>
      </p:pic>
      <p:pic>
        <p:nvPicPr>
          <p:cNvPr id="19" name="Image 18">
            <a:extLst>
              <a:ext uri="{FF2B5EF4-FFF2-40B4-BE49-F238E27FC236}">
                <a16:creationId xmlns:a16="http://schemas.microsoft.com/office/drawing/2014/main" id="{5DA2F9A2-E939-A323-958A-017B00906477}"/>
              </a:ext>
            </a:extLst>
          </p:cNvPr>
          <p:cNvPicPr>
            <a:picLocks noChangeAspect="1"/>
          </p:cNvPicPr>
          <p:nvPr/>
        </p:nvPicPr>
        <p:blipFill>
          <a:blip r:embed="rId4"/>
          <a:stretch>
            <a:fillRect/>
          </a:stretch>
        </p:blipFill>
        <p:spPr>
          <a:xfrm>
            <a:off x="1440455" y="2286313"/>
            <a:ext cx="10457762" cy="584774"/>
          </a:xfrm>
          <a:prstGeom prst="rect">
            <a:avLst/>
          </a:prstGeom>
        </p:spPr>
      </p:pic>
      <p:sp>
        <p:nvSpPr>
          <p:cNvPr id="20" name="ZoneTexte 19">
            <a:extLst>
              <a:ext uri="{FF2B5EF4-FFF2-40B4-BE49-F238E27FC236}">
                <a16:creationId xmlns:a16="http://schemas.microsoft.com/office/drawing/2014/main" id="{1A7F7469-289A-A905-85A2-2B95C0C73192}"/>
              </a:ext>
            </a:extLst>
          </p:cNvPr>
          <p:cNvSpPr txBox="1"/>
          <p:nvPr/>
        </p:nvSpPr>
        <p:spPr>
          <a:xfrm>
            <a:off x="1564394" y="3269035"/>
            <a:ext cx="6097836" cy="369332"/>
          </a:xfrm>
          <a:prstGeom prst="rect">
            <a:avLst/>
          </a:prstGeom>
          <a:noFill/>
        </p:spPr>
        <p:txBody>
          <a:bodyPr wrap="square">
            <a:spAutoFit/>
          </a:bodyPr>
          <a:lstStyle/>
          <a:p>
            <a:pPr marL="285750" indent="-285750">
              <a:buFont typeface="Wingdings" panose="05000000000000000000" pitchFamily="2" charset="2"/>
              <a:buChar char="q"/>
            </a:pPr>
            <a:r>
              <a:rPr lang="fr-FR" sz="1800" b="0" i="0" u="none" strike="noStrike" baseline="0" dirty="0">
                <a:latin typeface="NimbusRomNo9L-Medi"/>
              </a:rPr>
              <a:t>Exporter le modèle vers le format Tflite</a:t>
            </a:r>
            <a:endParaRPr lang="fr-FR" dirty="0"/>
          </a:p>
        </p:txBody>
      </p:sp>
      <p:sp>
        <p:nvSpPr>
          <p:cNvPr id="22" name="ZoneTexte 21">
            <a:extLst>
              <a:ext uri="{FF2B5EF4-FFF2-40B4-BE49-F238E27FC236}">
                <a16:creationId xmlns:a16="http://schemas.microsoft.com/office/drawing/2014/main" id="{629F8AE8-1D1F-7123-3A5E-4FF056F15ED1}"/>
              </a:ext>
            </a:extLst>
          </p:cNvPr>
          <p:cNvSpPr txBox="1"/>
          <p:nvPr/>
        </p:nvSpPr>
        <p:spPr>
          <a:xfrm>
            <a:off x="1564394" y="4036316"/>
            <a:ext cx="6313083" cy="646331"/>
          </a:xfrm>
          <a:prstGeom prst="rect">
            <a:avLst/>
          </a:prstGeom>
          <a:noFill/>
        </p:spPr>
        <p:txBody>
          <a:bodyPr wrap="square">
            <a:spAutoFit/>
          </a:bodyPr>
          <a:lstStyle/>
          <a:p>
            <a:pPr marL="285750" indent="-285750" algn="l">
              <a:buFont typeface="Wingdings" panose="05000000000000000000" pitchFamily="2" charset="2"/>
              <a:buChar char="q"/>
            </a:pPr>
            <a:r>
              <a:rPr lang="fr-FR" sz="1800" b="0" i="0" u="none" strike="noStrike" baseline="0" dirty="0">
                <a:latin typeface="NimbusRomNo9L-Regu"/>
              </a:rPr>
              <a:t>Apres avoir exporte notre modèle au format </a:t>
            </a:r>
            <a:r>
              <a:rPr lang="fr-FR" dirty="0">
                <a:latin typeface="NimbusRomNo9L-Regu"/>
              </a:rPr>
              <a:t>‘</a:t>
            </a:r>
            <a:r>
              <a:rPr lang="fr-FR" sz="1800" b="0" i="0" u="none" strike="noStrike" baseline="0" dirty="0">
                <a:latin typeface="NimbusRomNo9L-Regu"/>
              </a:rPr>
              <a:t>tflite</a:t>
            </a:r>
            <a:r>
              <a:rPr lang="fr-FR" dirty="0">
                <a:latin typeface="NimbusRomNo9L-Regu"/>
              </a:rPr>
              <a:t>’</a:t>
            </a:r>
            <a:r>
              <a:rPr lang="fr-FR" sz="1800" b="0" i="0" u="none" strike="noStrike" baseline="0" dirty="0">
                <a:latin typeface="NimbusRomNo9L-Regu"/>
              </a:rPr>
              <a:t>, nous sommes prêts a le mettre en œuvre</a:t>
            </a:r>
            <a:r>
              <a:rPr lang="fr-FR" dirty="0">
                <a:latin typeface="NimbusRomNo9L-Regu"/>
              </a:rPr>
              <a:t> </a:t>
            </a:r>
            <a:r>
              <a:rPr lang="fr-FR" sz="1800" b="0" i="0" u="none" strike="noStrike" baseline="0" dirty="0">
                <a:latin typeface="NimbusRomNo9L-Regu"/>
              </a:rPr>
              <a:t>dans l’application mobile</a:t>
            </a:r>
            <a:endParaRPr lang="fr-FR" dirty="0"/>
          </a:p>
        </p:txBody>
      </p:sp>
    </p:spTree>
    <p:extLst>
      <p:ext uri="{BB962C8B-B14F-4D97-AF65-F5344CB8AC3E}">
        <p14:creationId xmlns:p14="http://schemas.microsoft.com/office/powerpoint/2010/main" val="341368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99875" y="17502"/>
            <a:ext cx="4003148" cy="369332"/>
          </a:xfrm>
          <a:prstGeom prst="rect">
            <a:avLst/>
          </a:prstGeom>
          <a:noFill/>
        </p:spPr>
        <p:txBody>
          <a:bodyPr wrap="none" rtlCol="0">
            <a:spAutoFit/>
          </a:bodyPr>
          <a:lstStyle/>
          <a:p>
            <a:pPr algn="r"/>
            <a:r>
              <a:rPr lang="fr-FR" b="1" dirty="0">
                <a:solidFill>
                  <a:srgbClr val="5A595A"/>
                </a:solidFill>
              </a:rPr>
              <a:t>Déploiement dans l’application mobile</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8" name="Slide Number Placeholder 12"/>
          <p:cNvSpPr txBox="1">
            <a:spLocks/>
          </p:cNvSpPr>
          <p:nvPr/>
        </p:nvSpPr>
        <p:spPr>
          <a:xfrm>
            <a:off x="11045952" y="6246055"/>
            <a:ext cx="1008240"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B54BB24-1EAC-4268-8061-05EDA5500FE5}" type="slidenum">
              <a:rPr lang="en-US" sz="1800" smtClean="0"/>
              <a:t>36</a:t>
            </a:fld>
            <a:r>
              <a:rPr lang="en-US" sz="1800" dirty="0"/>
              <a:t>/38</a:t>
            </a:r>
          </a:p>
        </p:txBody>
      </p:sp>
      <p:sp>
        <p:nvSpPr>
          <p:cNvPr id="12" name="TextBox 25">
            <a:extLst>
              <a:ext uri="{FF2B5EF4-FFF2-40B4-BE49-F238E27FC236}">
                <a16:creationId xmlns:a16="http://schemas.microsoft.com/office/drawing/2014/main" id="{7E15A9CA-5519-6F4A-CBC7-9A4FCD6B4C17}"/>
              </a:ext>
            </a:extLst>
          </p:cNvPr>
          <p:cNvSpPr txBox="1"/>
          <p:nvPr/>
        </p:nvSpPr>
        <p:spPr>
          <a:xfrm>
            <a:off x="1983036" y="739893"/>
            <a:ext cx="4803354"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Aperçu de l’application</a:t>
            </a:r>
            <a:endParaRPr lang="en-US" sz="3200" b="1" dirty="0">
              <a:effectLst>
                <a:outerShdw blurRad="38100" dist="38100" dir="2700000" algn="tl">
                  <a:srgbClr val="000000">
                    <a:alpha val="43137"/>
                  </a:srgbClr>
                </a:outerShdw>
              </a:effectLst>
            </a:endParaRPr>
          </a:p>
        </p:txBody>
      </p:sp>
      <p:pic>
        <p:nvPicPr>
          <p:cNvPr id="14" name="Image 13">
            <a:extLst>
              <a:ext uri="{FF2B5EF4-FFF2-40B4-BE49-F238E27FC236}">
                <a16:creationId xmlns:a16="http://schemas.microsoft.com/office/drawing/2014/main" id="{479583B5-757B-36EC-BE30-4490F101336E}"/>
              </a:ext>
            </a:extLst>
          </p:cNvPr>
          <p:cNvPicPr>
            <a:picLocks noChangeAspect="1"/>
          </p:cNvPicPr>
          <p:nvPr/>
        </p:nvPicPr>
        <p:blipFill>
          <a:blip r:embed="rId3"/>
          <a:stretch>
            <a:fillRect/>
          </a:stretch>
        </p:blipFill>
        <p:spPr>
          <a:xfrm>
            <a:off x="2538247" y="1689592"/>
            <a:ext cx="2771883" cy="4428515"/>
          </a:xfrm>
          <a:prstGeom prst="rect">
            <a:avLst/>
          </a:prstGeom>
        </p:spPr>
      </p:pic>
      <p:pic>
        <p:nvPicPr>
          <p:cNvPr id="16" name="Image 15">
            <a:extLst>
              <a:ext uri="{FF2B5EF4-FFF2-40B4-BE49-F238E27FC236}">
                <a16:creationId xmlns:a16="http://schemas.microsoft.com/office/drawing/2014/main" id="{160C1C4E-7B68-776F-544E-12DA722D73DB}"/>
              </a:ext>
            </a:extLst>
          </p:cNvPr>
          <p:cNvPicPr>
            <a:picLocks noChangeAspect="1"/>
          </p:cNvPicPr>
          <p:nvPr/>
        </p:nvPicPr>
        <p:blipFill>
          <a:blip r:embed="rId4"/>
          <a:stretch>
            <a:fillRect/>
          </a:stretch>
        </p:blipFill>
        <p:spPr>
          <a:xfrm>
            <a:off x="7249100" y="1689592"/>
            <a:ext cx="2771883" cy="4428505"/>
          </a:xfrm>
          <a:prstGeom prst="rect">
            <a:avLst/>
          </a:prstGeom>
        </p:spPr>
      </p:pic>
      <p:sp>
        <p:nvSpPr>
          <p:cNvPr id="18" name="ZoneTexte 17">
            <a:extLst>
              <a:ext uri="{FF2B5EF4-FFF2-40B4-BE49-F238E27FC236}">
                <a16:creationId xmlns:a16="http://schemas.microsoft.com/office/drawing/2014/main" id="{970716B2-6BEB-EF06-55E2-C9F56FC0A0C4}"/>
              </a:ext>
            </a:extLst>
          </p:cNvPr>
          <p:cNvSpPr txBox="1"/>
          <p:nvPr/>
        </p:nvSpPr>
        <p:spPr>
          <a:xfrm>
            <a:off x="5011896" y="6246055"/>
            <a:ext cx="2963539" cy="369332"/>
          </a:xfrm>
          <a:prstGeom prst="rect">
            <a:avLst/>
          </a:prstGeom>
          <a:noFill/>
        </p:spPr>
        <p:txBody>
          <a:bodyPr wrap="square">
            <a:spAutoFit/>
          </a:bodyPr>
          <a:lstStyle/>
          <a:p>
            <a:r>
              <a:rPr lang="fr-FR" dirty="0">
                <a:latin typeface="NimbusRomNo9L-Medi"/>
              </a:rPr>
              <a:t>L’interface de l’application </a:t>
            </a:r>
            <a:endParaRPr lang="fr-FR" dirty="0"/>
          </a:p>
        </p:txBody>
      </p:sp>
    </p:spTree>
    <p:extLst>
      <p:ext uri="{BB962C8B-B14F-4D97-AF65-F5344CB8AC3E}">
        <p14:creationId xmlns:p14="http://schemas.microsoft.com/office/powerpoint/2010/main" val="346640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92358" y="2879564"/>
            <a:ext cx="9063652" cy="1844337"/>
            <a:chOff x="459238" y="4447195"/>
            <a:chExt cx="9063652" cy="556018"/>
          </a:xfrm>
          <a:scene3d>
            <a:camera prst="orthographicFront">
              <a:rot lat="0" lon="0" rev="0"/>
            </a:camera>
            <a:lightRig rig="contrasting" dir="t">
              <a:rot lat="0" lon="0" rev="1200000"/>
            </a:lightRig>
          </a:scene3d>
        </p:grpSpPr>
        <p:sp>
          <p:nvSpPr>
            <p:cNvPr id="9" name="Rectangle 8"/>
            <p:cNvSpPr/>
            <p:nvPr/>
          </p:nvSpPr>
          <p:spPr>
            <a:xfrm>
              <a:off x="459238" y="4447195"/>
              <a:ext cx="9063652" cy="556018"/>
            </a:xfrm>
            <a:prstGeom prst="rect">
              <a:avLst/>
            </a:prstGeom>
            <a:solidFill>
              <a:srgbClr val="F5C58B"/>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50000"/>
                <a:hueOff val="-215395"/>
                <a:satOff val="-860"/>
                <a:lumOff val="15046"/>
                <a:alphaOff val="0"/>
              </a:schemeClr>
            </a:effectRef>
            <a:fontRef idx="minor">
              <a:schemeClr val="lt1"/>
            </a:fontRef>
          </p:style>
        </p:sp>
        <p:sp>
          <p:nvSpPr>
            <p:cNvPr id="10" name="Rectangle 9"/>
            <p:cNvSpPr/>
            <p:nvPr/>
          </p:nvSpPr>
          <p:spPr>
            <a:xfrm>
              <a:off x="1490240" y="4447195"/>
              <a:ext cx="8032650" cy="5560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41340" tIns="60960" rIns="60960" bIns="60960" numCol="1" spcCol="1270" anchor="ctr" anchorCtr="0">
              <a:noAutofit/>
            </a:bodyPr>
            <a:lstStyle/>
            <a:p>
              <a:pPr lvl="0" algn="l" defTabSz="1066800">
                <a:lnSpc>
                  <a:spcPct val="90000"/>
                </a:lnSpc>
                <a:spcBef>
                  <a:spcPct val="0"/>
                </a:spcBef>
                <a:spcAft>
                  <a:spcPct val="35000"/>
                </a:spcAft>
              </a:pPr>
              <a:r>
                <a:rPr lang="fr-FR" sz="4000" kern="1200" dirty="0"/>
                <a:t>Conclusion et perspectives</a:t>
              </a:r>
              <a:endParaRPr lang="en-US" sz="4000" kern="1200" dirty="0"/>
            </a:p>
          </p:txBody>
        </p:sp>
      </p:grpSp>
      <p:sp>
        <p:nvSpPr>
          <p:cNvPr id="6" name="Oval 5"/>
          <p:cNvSpPr/>
          <p:nvPr/>
        </p:nvSpPr>
        <p:spPr>
          <a:xfrm>
            <a:off x="1280160" y="2433711"/>
            <a:ext cx="2743200" cy="2743200"/>
          </a:xfrm>
          <a:prstGeom prst="ellipse">
            <a:avLst/>
          </a:prstGeom>
          <a:ln w="38100">
            <a:solidFill>
              <a:srgbClr val="F7C38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356" y="2433712"/>
            <a:ext cx="1558807" cy="2743200"/>
          </a:xfrm>
          <a:prstGeom prst="rect">
            <a:avLst/>
          </a:prstGeom>
        </p:spPr>
      </p:pic>
      <p:sp>
        <p:nvSpPr>
          <p:cNvPr id="12" name="Slide Number Placeholder 12"/>
          <p:cNvSpPr txBox="1">
            <a:spLocks/>
          </p:cNvSpPr>
          <p:nvPr/>
        </p:nvSpPr>
        <p:spPr>
          <a:xfrm>
            <a:off x="11082528" y="6246055"/>
            <a:ext cx="971664"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03265FF-43C0-4A5F-96A5-339CC5C32345}" type="slidenum">
              <a:rPr lang="en-US" sz="1800" smtClean="0"/>
              <a:t>37</a:t>
            </a:fld>
            <a:r>
              <a:rPr lang="en-US" sz="1800" dirty="0"/>
              <a:t>/38</a:t>
            </a:r>
          </a:p>
        </p:txBody>
      </p:sp>
    </p:spTree>
    <p:extLst>
      <p:ext uri="{BB962C8B-B14F-4D97-AF65-F5344CB8AC3E}">
        <p14:creationId xmlns:p14="http://schemas.microsoft.com/office/powerpoint/2010/main" val="38960611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83019" y="17502"/>
            <a:ext cx="2820004" cy="369332"/>
          </a:xfrm>
          <a:prstGeom prst="rect">
            <a:avLst/>
          </a:prstGeom>
          <a:noFill/>
        </p:spPr>
        <p:txBody>
          <a:bodyPr wrap="none" rtlCol="0">
            <a:spAutoFit/>
          </a:bodyPr>
          <a:lstStyle/>
          <a:p>
            <a:pPr algn="r"/>
            <a:r>
              <a:rPr lang="fr-FR" b="1" dirty="0">
                <a:solidFill>
                  <a:srgbClr val="5A595A"/>
                </a:solidFill>
              </a:rPr>
              <a:t>Conclusion et perspectives</a:t>
            </a:r>
          </a:p>
        </p:txBody>
      </p:sp>
      <p:cxnSp>
        <p:nvCxnSpPr>
          <p:cNvPr id="3" name="Straight Connector 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pic>
        <p:nvPicPr>
          <p:cNvPr id="3074" name="Picture 2" descr="http://semconsulting.net/wp-content/uploads/2010/09/plant.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18035" y="3200400"/>
            <a:ext cx="2284988" cy="3327961"/>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2"/>
          <p:cNvSpPr txBox="1">
            <a:spLocks/>
          </p:cNvSpPr>
          <p:nvPr/>
        </p:nvSpPr>
        <p:spPr>
          <a:xfrm>
            <a:off x="11064240" y="6246055"/>
            <a:ext cx="989952"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106BBC3-F3D1-408A-921B-F9741330B8AE}" type="slidenum">
              <a:rPr lang="en-US" sz="1800" smtClean="0"/>
              <a:t>38</a:t>
            </a:fld>
            <a:r>
              <a:rPr lang="en-US" sz="1800" dirty="0"/>
              <a:t>/38</a:t>
            </a:r>
          </a:p>
        </p:txBody>
      </p:sp>
      <p:sp>
        <p:nvSpPr>
          <p:cNvPr id="10" name="TextBox 25">
            <a:extLst>
              <a:ext uri="{FF2B5EF4-FFF2-40B4-BE49-F238E27FC236}">
                <a16:creationId xmlns:a16="http://schemas.microsoft.com/office/drawing/2014/main" id="{7D7DEA8E-479E-BA5B-FE04-54131ED2695F}"/>
              </a:ext>
            </a:extLst>
          </p:cNvPr>
          <p:cNvSpPr txBox="1"/>
          <p:nvPr/>
        </p:nvSpPr>
        <p:spPr>
          <a:xfrm>
            <a:off x="1795748" y="999230"/>
            <a:ext cx="5144879"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Conclusion et perspective </a:t>
            </a:r>
            <a:endParaRPr lang="en-US" sz="3200" b="1" dirty="0">
              <a:effectLst>
                <a:outerShdw blurRad="38100" dist="38100" dir="2700000" algn="tl">
                  <a:srgbClr val="000000">
                    <a:alpha val="43137"/>
                  </a:srgbClr>
                </a:outerShdw>
              </a:effectLst>
            </a:endParaRPr>
          </a:p>
        </p:txBody>
      </p:sp>
      <p:sp>
        <p:nvSpPr>
          <p:cNvPr id="13" name="ZoneTexte 12">
            <a:extLst>
              <a:ext uri="{FF2B5EF4-FFF2-40B4-BE49-F238E27FC236}">
                <a16:creationId xmlns:a16="http://schemas.microsoft.com/office/drawing/2014/main" id="{67706413-D65F-777A-BBE0-34293207F674}"/>
              </a:ext>
            </a:extLst>
          </p:cNvPr>
          <p:cNvSpPr txBox="1"/>
          <p:nvPr/>
        </p:nvSpPr>
        <p:spPr>
          <a:xfrm>
            <a:off x="1377108" y="2295682"/>
            <a:ext cx="8229600" cy="2308324"/>
          </a:xfrm>
          <a:prstGeom prst="rect">
            <a:avLst/>
          </a:prstGeom>
          <a:noFill/>
        </p:spPr>
        <p:txBody>
          <a:bodyPr wrap="square">
            <a:spAutoFit/>
          </a:bodyPr>
          <a:lstStyle/>
          <a:p>
            <a:pPr algn="l"/>
            <a:r>
              <a:rPr lang="fr-FR" sz="1800" b="0" i="0" u="none" strike="noStrike" baseline="0" dirty="0">
                <a:latin typeface="NimbusRomNo9L-Regu"/>
              </a:rPr>
              <a:t>Cela nous a diriges, dans ce projet, vers le développement du système de détection d’objet comme moyen pour aide les personnes, dans le but de protéger et aidé a connaitre les marques contrefaites. </a:t>
            </a:r>
          </a:p>
          <a:p>
            <a:pPr algn="l"/>
            <a:r>
              <a:rPr lang="fr-FR" sz="1800" b="0" i="0" u="none" strike="noStrike" baseline="0" dirty="0">
                <a:latin typeface="NimbusRomNo9L-Regu"/>
              </a:rPr>
              <a:t>Pour réaliser ce système nous sommes basés sur les réseaux de neurones convolutif</a:t>
            </a:r>
          </a:p>
          <a:p>
            <a:pPr algn="l"/>
            <a:r>
              <a:rPr lang="fr-FR" sz="1800" b="0" i="0" u="none" strike="noStrike" baseline="0" dirty="0">
                <a:latin typeface="NimbusRomNo9L-Regu"/>
              </a:rPr>
              <a:t>(CNN), Ces derniers sont utiles pour la simulation de n’importe quel problème difficile a décrire</a:t>
            </a:r>
            <a:r>
              <a:rPr lang="fr-FR" dirty="0">
                <a:latin typeface="NimbusRomNo9L-Regu"/>
              </a:rPr>
              <a:t> </a:t>
            </a:r>
            <a:r>
              <a:rPr lang="fr-FR" sz="1800" b="0" i="0" u="none" strike="noStrike" baseline="0" dirty="0">
                <a:latin typeface="NimbusRomNo9L-Regu"/>
              </a:rPr>
              <a:t>avec des modèles physiques et mathématiques en raison de la capacite des réseaux de neurone </a:t>
            </a:r>
            <a:r>
              <a:rPr lang="fr-FR" dirty="0">
                <a:latin typeface="NimbusRomNo9L-Regu"/>
              </a:rPr>
              <a:t> </a:t>
            </a:r>
            <a:r>
              <a:rPr lang="fr-FR" sz="1800" b="0" i="0" u="none" strike="noStrike" baseline="0" dirty="0">
                <a:latin typeface="NimbusRomNo9L-Regu"/>
              </a:rPr>
              <a:t>d’apprendre par des exemples. Nous avons utilisé le model CNN yolov5 parce qu’il a prouvée</a:t>
            </a:r>
            <a:r>
              <a:rPr lang="fr-FR" dirty="0">
                <a:latin typeface="NimbusRomNo9L-Regu"/>
              </a:rPr>
              <a:t> </a:t>
            </a:r>
            <a:r>
              <a:rPr lang="fr-FR" sz="1800" b="0" i="0" u="none" strike="noStrike" baseline="0" dirty="0">
                <a:latin typeface="NimbusRomNo9L-Regu"/>
              </a:rPr>
              <a:t>sa performance dans la détection d’objet en temps réel.</a:t>
            </a:r>
          </a:p>
        </p:txBody>
      </p:sp>
    </p:spTree>
    <p:extLst>
      <p:ext uri="{BB962C8B-B14F-4D97-AF65-F5344CB8AC3E}">
        <p14:creationId xmlns:p14="http://schemas.microsoft.com/office/powerpoint/2010/main" val="65483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ppt_x"/>
                                          </p:val>
                                        </p:tav>
                                        <p:tav tm="100000">
                                          <p:val>
                                            <p:strVal val="#ppt_x"/>
                                          </p:val>
                                        </p:tav>
                                      </p:tavLst>
                                    </p:anim>
                                    <p:anim calcmode="lin" valueType="num">
                                      <p:cBhvr additive="base">
                                        <p:cTn id="1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6851" y="1066800"/>
            <a:ext cx="4431747" cy="735376"/>
          </a:xfrm>
        </p:spPr>
        <p:txBody>
          <a:bodyPr>
            <a:normAutofit/>
          </a:bodyPr>
          <a:lstStyle/>
          <a:p>
            <a:r>
              <a:rPr lang="fr-FR" sz="3200" b="1" dirty="0">
                <a:effectLst>
                  <a:outerShdw blurRad="38100" dist="38100" dir="2700000" algn="tl">
                    <a:srgbClr val="000000">
                      <a:alpha val="43137"/>
                    </a:srgbClr>
                  </a:outerShdw>
                </a:effectLst>
              </a:rPr>
              <a:t>Perspective du projet</a:t>
            </a:r>
            <a:endParaRPr lang="en-US" sz="32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484311" y="2666999"/>
            <a:ext cx="5695278" cy="3124201"/>
          </a:xfrm>
        </p:spPr>
        <p:txBody>
          <a:bodyPr>
            <a:normAutofit/>
          </a:bodyPr>
          <a:lstStyle/>
          <a:p>
            <a:pPr algn="l"/>
            <a:r>
              <a:rPr lang="fr-FR" sz="2400" b="0" i="0" u="none" strike="noStrike" baseline="0" dirty="0">
                <a:latin typeface="NimbusRomNo9L-Regu"/>
              </a:rPr>
              <a:t>Nous allons également poursuivre ce projet pour construire un modèle capable d’identifier toutes les marques et le déployer dans une application mobile payante.</a:t>
            </a:r>
          </a:p>
          <a:p>
            <a:endParaRPr lang="en-US" dirty="0"/>
          </a:p>
        </p:txBody>
      </p:sp>
      <p:sp>
        <p:nvSpPr>
          <p:cNvPr id="4" name="TextBox 3"/>
          <p:cNvSpPr txBox="1"/>
          <p:nvPr/>
        </p:nvSpPr>
        <p:spPr>
          <a:xfrm>
            <a:off x="8683019" y="17502"/>
            <a:ext cx="2820004" cy="369332"/>
          </a:xfrm>
          <a:prstGeom prst="rect">
            <a:avLst/>
          </a:prstGeom>
          <a:noFill/>
        </p:spPr>
        <p:txBody>
          <a:bodyPr wrap="none" rtlCol="0">
            <a:spAutoFit/>
          </a:bodyPr>
          <a:lstStyle/>
          <a:p>
            <a:pPr algn="r"/>
            <a:r>
              <a:rPr lang="fr-FR" b="1" dirty="0">
                <a:solidFill>
                  <a:srgbClr val="5A595A"/>
                </a:solidFill>
              </a:rPr>
              <a:t>Conclusion et perspectives</a:t>
            </a:r>
          </a:p>
        </p:txBody>
      </p:sp>
      <p:cxnSp>
        <p:nvCxnSpPr>
          <p:cNvPr id="5" name="Straight Connector 4"/>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pic>
        <p:nvPicPr>
          <p:cNvPr id="4098" name="Picture 2" descr="http://www.cadenas.de/tl_files/cadenas/images/news/augmented_reality_smartphone_tablet-p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757" y="2522563"/>
            <a:ext cx="4323435" cy="2879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Slide Number Placeholder 12"/>
          <p:cNvSpPr txBox="1">
            <a:spLocks/>
          </p:cNvSpPr>
          <p:nvPr/>
        </p:nvSpPr>
        <p:spPr>
          <a:xfrm>
            <a:off x="11096786" y="6246055"/>
            <a:ext cx="95740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42DFF0-7347-460E-B9A1-288F4CA87788}" type="slidenum">
              <a:rPr lang="en-US" sz="1800" smtClean="0"/>
              <a:t>39</a:t>
            </a:fld>
            <a:r>
              <a:rPr lang="en-US" sz="1800" dirty="0"/>
              <a:t>/38</a:t>
            </a:r>
          </a:p>
        </p:txBody>
      </p:sp>
    </p:spTree>
    <p:extLst>
      <p:ext uri="{BB962C8B-B14F-4D97-AF65-F5344CB8AC3E}">
        <p14:creationId xmlns:p14="http://schemas.microsoft.com/office/powerpoint/2010/main" val="101918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 calcmode="lin" valueType="num">
                                      <p:cBhvr additive="base">
                                        <p:cTn id="15" dur="500" fill="hold"/>
                                        <p:tgtEl>
                                          <p:spTgt spid="4098"/>
                                        </p:tgtEl>
                                        <p:attrNameLst>
                                          <p:attrName>ppt_x</p:attrName>
                                        </p:attrNameLst>
                                      </p:cBhvr>
                                      <p:tavLst>
                                        <p:tav tm="0">
                                          <p:val>
                                            <p:strVal val="#ppt_x"/>
                                          </p:val>
                                        </p:tav>
                                        <p:tav tm="100000">
                                          <p:val>
                                            <p:strVal val="#ppt_x"/>
                                          </p:val>
                                        </p:tav>
                                      </p:tavLst>
                                    </p:anim>
                                    <p:anim calcmode="lin" valueType="num">
                                      <p:cBhvr additive="base">
                                        <p:cTn id="16"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843876" y="1455135"/>
            <a:ext cx="3873877" cy="430887"/>
          </a:xfrm>
          <a:prstGeom prst="rect">
            <a:avLst/>
          </a:prstGeom>
          <a:noFill/>
        </p:spPr>
        <p:txBody>
          <a:bodyPr wrap="square" rtlCol="0">
            <a:spAutoFit/>
          </a:bodyPr>
          <a:lstStyle/>
          <a:p>
            <a:pPr marL="285750" indent="-285750">
              <a:buFont typeface="Arial" panose="020B0604020202020204" pitchFamily="34" charset="0"/>
              <a:buChar char="•"/>
            </a:pPr>
            <a:r>
              <a:rPr lang="fr-FR" sz="2200" dirty="0"/>
              <a:t>Conseil en communication </a:t>
            </a:r>
            <a:endParaRPr lang="en-US" sz="2200" dirty="0"/>
          </a:p>
        </p:txBody>
      </p:sp>
      <p:sp>
        <p:nvSpPr>
          <p:cNvPr id="26" name="TextBox 25"/>
          <p:cNvSpPr txBox="1"/>
          <p:nvPr/>
        </p:nvSpPr>
        <p:spPr>
          <a:xfrm>
            <a:off x="1182567" y="457003"/>
            <a:ext cx="4070153" cy="461665"/>
          </a:xfrm>
          <a:prstGeom prst="rect">
            <a:avLst/>
          </a:prstGeom>
          <a:noFill/>
        </p:spPr>
        <p:txBody>
          <a:bodyPr wrap="square" rtlCol="0">
            <a:spAutoFit/>
          </a:bodyPr>
          <a:lstStyle/>
          <a:p>
            <a:pPr algn="ctr"/>
            <a:r>
              <a:rPr lang="fr-FR" sz="2400" b="1" dirty="0">
                <a:effectLst>
                  <a:outerShdw blurRad="38100" dist="38100" dir="2700000" algn="tl">
                    <a:srgbClr val="000000">
                      <a:alpha val="43137"/>
                    </a:srgbClr>
                  </a:outerShdw>
                </a:effectLst>
              </a:rPr>
              <a:t>Etablissement d’accueil</a:t>
            </a:r>
            <a:endParaRPr lang="en-US" sz="2400" b="1" dirty="0">
              <a:effectLst>
                <a:outerShdw blurRad="38100" dist="38100" dir="2700000" algn="tl">
                  <a:srgbClr val="000000">
                    <a:alpha val="43137"/>
                  </a:srgbClr>
                </a:outerShdw>
              </a:effectLst>
            </a:endParaRPr>
          </a:p>
        </p:txBody>
      </p:sp>
      <p:sp>
        <p:nvSpPr>
          <p:cNvPr id="32" name="TextBox 31"/>
          <p:cNvSpPr txBox="1"/>
          <p:nvPr/>
        </p:nvSpPr>
        <p:spPr>
          <a:xfrm>
            <a:off x="7822207" y="17502"/>
            <a:ext cx="3680816" cy="369332"/>
          </a:xfrm>
          <a:prstGeom prst="rect">
            <a:avLst/>
          </a:prstGeom>
          <a:noFill/>
        </p:spPr>
        <p:txBody>
          <a:bodyPr wrap="none" rtlCol="0">
            <a:spAutoFit/>
          </a:bodyPr>
          <a:lstStyle/>
          <a:p>
            <a:pPr algn="r"/>
            <a:r>
              <a:rPr lang="fr-FR" b="1" dirty="0">
                <a:solidFill>
                  <a:srgbClr val="5A595A"/>
                </a:solidFill>
              </a:rPr>
              <a:t>Contexte général et problématique</a:t>
            </a:r>
          </a:p>
        </p:txBody>
      </p:sp>
      <p:cxnSp>
        <p:nvCxnSpPr>
          <p:cNvPr id="33" name="Straight Connector 3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1" name="Slide Number Placeholder 12"/>
          <p:cNvSpPr txBox="1">
            <a:spLocks/>
          </p:cNvSpPr>
          <p:nvPr/>
        </p:nvSpPr>
        <p:spPr>
          <a:xfrm>
            <a:off x="11183816" y="6246055"/>
            <a:ext cx="87037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AABF5C0-5B6D-478F-8B79-7226C48EE4FE}" type="slidenum">
              <a:rPr lang="en-US" sz="1800" smtClean="0"/>
              <a:t>4</a:t>
            </a:fld>
            <a:r>
              <a:rPr lang="en-US" sz="1800" dirty="0"/>
              <a:t>/38</a:t>
            </a:r>
          </a:p>
        </p:txBody>
      </p:sp>
      <p:pic>
        <p:nvPicPr>
          <p:cNvPr id="2" name="Picture 5">
            <a:extLst>
              <a:ext uri="{FF2B5EF4-FFF2-40B4-BE49-F238E27FC236}">
                <a16:creationId xmlns:a16="http://schemas.microsoft.com/office/drawing/2014/main" id="{29D75563-3B67-4395-CE82-D8D817656512}"/>
              </a:ext>
            </a:extLst>
          </p:cNvPr>
          <p:cNvPicPr/>
          <p:nvPr/>
        </p:nvPicPr>
        <p:blipFill>
          <a:blip r:embed="rId3"/>
          <a:srcRect/>
          <a:stretch/>
        </p:blipFill>
        <p:spPr bwMode="auto">
          <a:xfrm>
            <a:off x="8126308" y="2119367"/>
            <a:ext cx="3492696" cy="2082184"/>
          </a:xfrm>
          <a:prstGeom prst="rect">
            <a:avLst/>
          </a:prstGeom>
          <a:noFill/>
          <a:ln>
            <a:noFill/>
          </a:ln>
        </p:spPr>
      </p:pic>
      <p:sp>
        <p:nvSpPr>
          <p:cNvPr id="3" name="TextBox 24">
            <a:extLst>
              <a:ext uri="{FF2B5EF4-FFF2-40B4-BE49-F238E27FC236}">
                <a16:creationId xmlns:a16="http://schemas.microsoft.com/office/drawing/2014/main" id="{27053448-1917-C0E2-F80E-3308AD98B29B}"/>
              </a:ext>
            </a:extLst>
          </p:cNvPr>
          <p:cNvSpPr txBox="1"/>
          <p:nvPr/>
        </p:nvSpPr>
        <p:spPr>
          <a:xfrm>
            <a:off x="1843876" y="4112063"/>
            <a:ext cx="3873877" cy="430887"/>
          </a:xfrm>
          <a:prstGeom prst="rect">
            <a:avLst/>
          </a:prstGeom>
          <a:noFill/>
        </p:spPr>
        <p:txBody>
          <a:bodyPr wrap="square" rtlCol="0">
            <a:spAutoFit/>
          </a:bodyPr>
          <a:lstStyle/>
          <a:p>
            <a:pPr marL="285750" indent="-285750">
              <a:buFont typeface="Arial" panose="020B0604020202020204" pitchFamily="34" charset="0"/>
              <a:buChar char="•"/>
            </a:pPr>
            <a:r>
              <a:rPr lang="fr-FR" sz="2200" dirty="0"/>
              <a:t> Graphisme et motion design</a:t>
            </a:r>
            <a:endParaRPr lang="en-US" sz="2200" dirty="0"/>
          </a:p>
        </p:txBody>
      </p:sp>
      <p:sp>
        <p:nvSpPr>
          <p:cNvPr id="4" name="TextBox 24">
            <a:extLst>
              <a:ext uri="{FF2B5EF4-FFF2-40B4-BE49-F238E27FC236}">
                <a16:creationId xmlns:a16="http://schemas.microsoft.com/office/drawing/2014/main" id="{ABB4245C-F877-9C90-8C9A-39C905454306}"/>
              </a:ext>
            </a:extLst>
          </p:cNvPr>
          <p:cNvSpPr txBox="1"/>
          <p:nvPr/>
        </p:nvSpPr>
        <p:spPr>
          <a:xfrm>
            <a:off x="1843877" y="2119367"/>
            <a:ext cx="6680284" cy="430887"/>
          </a:xfrm>
          <a:prstGeom prst="rect">
            <a:avLst/>
          </a:prstGeom>
          <a:noFill/>
        </p:spPr>
        <p:txBody>
          <a:bodyPr wrap="square" rtlCol="0">
            <a:spAutoFit/>
          </a:bodyPr>
          <a:lstStyle/>
          <a:p>
            <a:pPr marL="285750" indent="-285750">
              <a:buFont typeface="Arial" panose="020B0604020202020204" pitchFamily="34" charset="0"/>
              <a:buChar char="•"/>
            </a:pPr>
            <a:r>
              <a:rPr lang="fr-FR" sz="2200" dirty="0"/>
              <a:t>Communication digitale et </a:t>
            </a:r>
            <a:r>
              <a:rPr lang="fr-FR" sz="2200" dirty="0" err="1"/>
              <a:t>community</a:t>
            </a:r>
            <a:r>
              <a:rPr lang="fr-FR" sz="2200" dirty="0"/>
              <a:t> mangement</a:t>
            </a:r>
            <a:endParaRPr lang="en-US" sz="2200" dirty="0"/>
          </a:p>
        </p:txBody>
      </p:sp>
      <p:sp>
        <p:nvSpPr>
          <p:cNvPr id="6" name="TextBox 24">
            <a:extLst>
              <a:ext uri="{FF2B5EF4-FFF2-40B4-BE49-F238E27FC236}">
                <a16:creationId xmlns:a16="http://schemas.microsoft.com/office/drawing/2014/main" id="{2B6282DF-7631-9076-9F69-DBB114610D42}"/>
              </a:ext>
            </a:extLst>
          </p:cNvPr>
          <p:cNvSpPr txBox="1"/>
          <p:nvPr/>
        </p:nvSpPr>
        <p:spPr>
          <a:xfrm>
            <a:off x="1843876" y="2783599"/>
            <a:ext cx="4221995" cy="430887"/>
          </a:xfrm>
          <a:prstGeom prst="rect">
            <a:avLst/>
          </a:prstGeom>
          <a:noFill/>
        </p:spPr>
        <p:txBody>
          <a:bodyPr wrap="square" rtlCol="0">
            <a:spAutoFit/>
          </a:bodyPr>
          <a:lstStyle/>
          <a:p>
            <a:pPr marL="285750" indent="-285750">
              <a:buFont typeface="Arial" panose="020B0604020202020204" pitchFamily="34" charset="0"/>
              <a:buChar char="•"/>
            </a:pPr>
            <a:r>
              <a:rPr lang="fr-FR" sz="2200" dirty="0"/>
              <a:t>Référencement</a:t>
            </a:r>
            <a:endParaRPr lang="en-US" sz="2200" dirty="0"/>
          </a:p>
        </p:txBody>
      </p:sp>
      <p:sp>
        <p:nvSpPr>
          <p:cNvPr id="7" name="TextBox 24">
            <a:extLst>
              <a:ext uri="{FF2B5EF4-FFF2-40B4-BE49-F238E27FC236}">
                <a16:creationId xmlns:a16="http://schemas.microsoft.com/office/drawing/2014/main" id="{8B52E180-5BE1-DEE1-24B9-646E642B4233}"/>
              </a:ext>
            </a:extLst>
          </p:cNvPr>
          <p:cNvSpPr txBox="1"/>
          <p:nvPr/>
        </p:nvSpPr>
        <p:spPr>
          <a:xfrm>
            <a:off x="1843876" y="3447831"/>
            <a:ext cx="3873877" cy="430887"/>
          </a:xfrm>
          <a:prstGeom prst="rect">
            <a:avLst/>
          </a:prstGeom>
          <a:noFill/>
        </p:spPr>
        <p:txBody>
          <a:bodyPr wrap="square" rtlCol="0">
            <a:spAutoFit/>
          </a:bodyPr>
          <a:lstStyle/>
          <a:p>
            <a:pPr marL="285750" indent="-285750">
              <a:buFont typeface="Arial" panose="020B0604020202020204" pitchFamily="34" charset="0"/>
              <a:buChar char="•"/>
            </a:pPr>
            <a:r>
              <a:rPr lang="fr-FR" sz="2200" dirty="0"/>
              <a:t>Service Web/Mobile</a:t>
            </a:r>
            <a:endParaRPr lang="en-US" sz="2200" dirty="0"/>
          </a:p>
        </p:txBody>
      </p:sp>
    </p:spTree>
    <p:extLst>
      <p:ext uri="{BB962C8B-B14F-4D97-AF65-F5344CB8AC3E}">
        <p14:creationId xmlns:p14="http://schemas.microsoft.com/office/powerpoint/2010/main" val="6789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 grpId="0"/>
      <p:bldP spid="4"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654" y="2524375"/>
            <a:ext cx="10480588" cy="1446550"/>
          </a:xfrm>
          <a:prstGeom prst="rect">
            <a:avLst/>
          </a:prstGeom>
          <a:noFill/>
        </p:spPr>
        <p:txBody>
          <a:bodyPr wrap="square" lIns="91440" tIns="45720" rIns="91440" bIns="45720">
            <a:spAutoFit/>
          </a:bodyPr>
          <a:lstStyle/>
          <a:p>
            <a:pPr algn="ctr"/>
            <a:r>
              <a:rPr lang="en-US" sz="8800" b="1" cap="none" spc="0" dirty="0">
                <a:ln w="12700">
                  <a:solidFill>
                    <a:schemeClr val="accent1"/>
                  </a:solidFill>
                  <a:prstDash val="solid"/>
                </a:ln>
                <a:solidFill>
                  <a:srgbClr val="595959"/>
                </a:solidFill>
                <a:effectLst>
                  <a:outerShdw dist="38100" dir="2640000" algn="bl" rotWithShape="0">
                    <a:schemeClr val="accent1"/>
                  </a:outerShdw>
                </a:effectLst>
                <a:latin typeface="French Script MT" panose="03020402040607040605" pitchFamily="66" charset="0"/>
              </a:rPr>
              <a:t>Merci pour votre attention</a:t>
            </a:r>
          </a:p>
        </p:txBody>
      </p:sp>
    </p:spTree>
    <p:extLst>
      <p:ext uri="{BB962C8B-B14F-4D97-AF65-F5344CB8AC3E}">
        <p14:creationId xmlns:p14="http://schemas.microsoft.com/office/powerpoint/2010/main" val="143252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22207" y="17502"/>
            <a:ext cx="3680816" cy="369332"/>
          </a:xfrm>
          <a:prstGeom prst="rect">
            <a:avLst/>
          </a:prstGeom>
          <a:noFill/>
        </p:spPr>
        <p:txBody>
          <a:bodyPr wrap="none" rtlCol="0">
            <a:spAutoFit/>
          </a:bodyPr>
          <a:lstStyle/>
          <a:p>
            <a:pPr algn="r"/>
            <a:r>
              <a:rPr lang="fr-FR" b="1" dirty="0">
                <a:solidFill>
                  <a:srgbClr val="5A595A"/>
                </a:solidFill>
              </a:rPr>
              <a:t>Contexte général et problématique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 name="Slide Number Placeholder 12"/>
          <p:cNvSpPr txBox="1">
            <a:spLocks/>
          </p:cNvSpPr>
          <p:nvPr/>
        </p:nvSpPr>
        <p:spPr>
          <a:xfrm>
            <a:off x="11183816" y="6246055"/>
            <a:ext cx="87037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1F0188-6645-4191-91F2-0B17265F64E6}" type="slidenum">
              <a:rPr lang="en-US" sz="1800" smtClean="0"/>
              <a:t>5</a:t>
            </a:fld>
            <a:r>
              <a:rPr lang="en-US" sz="1800" dirty="0"/>
              <a:t>/38</a:t>
            </a:r>
          </a:p>
        </p:txBody>
      </p:sp>
      <p:sp>
        <p:nvSpPr>
          <p:cNvPr id="2" name="TextBox 25">
            <a:extLst>
              <a:ext uri="{FF2B5EF4-FFF2-40B4-BE49-F238E27FC236}">
                <a16:creationId xmlns:a16="http://schemas.microsoft.com/office/drawing/2014/main" id="{22C52464-2B4C-43EA-3371-52E302994F85}"/>
              </a:ext>
            </a:extLst>
          </p:cNvPr>
          <p:cNvSpPr txBox="1"/>
          <p:nvPr/>
        </p:nvSpPr>
        <p:spPr>
          <a:xfrm>
            <a:off x="1113161" y="751063"/>
            <a:ext cx="4070153" cy="584775"/>
          </a:xfrm>
          <a:prstGeom prst="rect">
            <a:avLst/>
          </a:prstGeom>
          <a:noFill/>
        </p:spPr>
        <p:txBody>
          <a:bodyPr wrap="square" rtlCol="0">
            <a:spAutoFit/>
          </a:bodyPr>
          <a:lstStyle/>
          <a:p>
            <a:pPr algn="ctr"/>
            <a:r>
              <a:rPr lang="fr-FR" sz="3200" b="1" dirty="0">
                <a:effectLst>
                  <a:outerShdw blurRad="38100" dist="38100" dir="2700000" algn="tl">
                    <a:srgbClr val="000000">
                      <a:alpha val="43137"/>
                    </a:srgbClr>
                  </a:outerShdw>
                </a:effectLst>
              </a:rPr>
              <a:t>Problématique</a:t>
            </a:r>
            <a:endParaRPr lang="en-US" sz="3200" b="1" dirty="0">
              <a:effectLst>
                <a:outerShdw blurRad="38100" dist="38100" dir="2700000" algn="tl">
                  <a:srgbClr val="000000">
                    <a:alpha val="43137"/>
                  </a:srgbClr>
                </a:outerShdw>
              </a:effectLst>
            </a:endParaRPr>
          </a:p>
        </p:txBody>
      </p:sp>
      <p:pic>
        <p:nvPicPr>
          <p:cNvPr id="7" name="Graphique 6">
            <a:extLst>
              <a:ext uri="{FF2B5EF4-FFF2-40B4-BE49-F238E27FC236}">
                <a16:creationId xmlns:a16="http://schemas.microsoft.com/office/drawing/2014/main" id="{2FEAEFED-8168-E3F2-5288-393148A7EE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95664" y="2191544"/>
            <a:ext cx="3007359" cy="3007359"/>
          </a:xfrm>
          <a:prstGeom prst="rect">
            <a:avLst/>
          </a:prstGeom>
        </p:spPr>
      </p:pic>
      <p:sp>
        <p:nvSpPr>
          <p:cNvPr id="3" name="TextBox 24">
            <a:extLst>
              <a:ext uri="{FF2B5EF4-FFF2-40B4-BE49-F238E27FC236}">
                <a16:creationId xmlns:a16="http://schemas.microsoft.com/office/drawing/2014/main" id="{FD977484-6719-39C1-DF7F-3BF20A4F6B9B}"/>
              </a:ext>
            </a:extLst>
          </p:cNvPr>
          <p:cNvSpPr txBox="1"/>
          <p:nvPr/>
        </p:nvSpPr>
        <p:spPr>
          <a:xfrm>
            <a:off x="1684202" y="1843763"/>
            <a:ext cx="6416203" cy="923330"/>
          </a:xfrm>
          <a:prstGeom prst="rect">
            <a:avLst/>
          </a:prstGeom>
          <a:noFill/>
        </p:spPr>
        <p:txBody>
          <a:bodyPr wrap="square" rtlCol="0">
            <a:spAutoFit/>
          </a:bodyPr>
          <a:lstStyle/>
          <a:p>
            <a:pPr marL="285750" indent="-285750" algn="just">
              <a:buFont typeface="Wingdings" panose="05000000000000000000" pitchFamily="2" charset="2"/>
              <a:buChar char="q"/>
            </a:pPr>
            <a:r>
              <a:rPr lang="fr-FR" dirty="0"/>
              <a:t>Chaque année, les marques perdent une part importante de leur chiffre d’affaires a cause de marques contrefaites et de contrefaçons non autorisées. </a:t>
            </a:r>
          </a:p>
        </p:txBody>
      </p:sp>
      <p:sp>
        <p:nvSpPr>
          <p:cNvPr id="4" name="TextBox 24">
            <a:extLst>
              <a:ext uri="{FF2B5EF4-FFF2-40B4-BE49-F238E27FC236}">
                <a16:creationId xmlns:a16="http://schemas.microsoft.com/office/drawing/2014/main" id="{6EBBDBD3-0289-1124-4CFD-5E392C1788B9}"/>
              </a:ext>
            </a:extLst>
          </p:cNvPr>
          <p:cNvSpPr txBox="1"/>
          <p:nvPr/>
        </p:nvSpPr>
        <p:spPr>
          <a:xfrm>
            <a:off x="1596068" y="3198167"/>
            <a:ext cx="6416203" cy="923330"/>
          </a:xfrm>
          <a:prstGeom prst="rect">
            <a:avLst/>
          </a:prstGeom>
          <a:noFill/>
        </p:spPr>
        <p:txBody>
          <a:bodyPr wrap="square" rtlCol="0">
            <a:spAutoFit/>
          </a:bodyPr>
          <a:lstStyle/>
          <a:p>
            <a:pPr marL="285750" indent="-285750" algn="just">
              <a:buFont typeface="Wingdings" panose="05000000000000000000" pitchFamily="2" charset="2"/>
              <a:buChar char="q"/>
            </a:pPr>
            <a:r>
              <a:rPr lang="fr-FR" dirty="0"/>
              <a:t>les consommateurs sont également floues de leur argent durement gagne, car ils finissent par payer une somme exorbitante pour une simple contrefaçon.</a:t>
            </a:r>
            <a:endParaRPr lang="en-US" dirty="0"/>
          </a:p>
        </p:txBody>
      </p:sp>
      <p:sp>
        <p:nvSpPr>
          <p:cNvPr id="5" name="TextBox 24">
            <a:extLst>
              <a:ext uri="{FF2B5EF4-FFF2-40B4-BE49-F238E27FC236}">
                <a16:creationId xmlns:a16="http://schemas.microsoft.com/office/drawing/2014/main" id="{0634AF83-752E-A7F0-2256-48BB540EC57E}"/>
              </a:ext>
            </a:extLst>
          </p:cNvPr>
          <p:cNvSpPr txBox="1"/>
          <p:nvPr/>
        </p:nvSpPr>
        <p:spPr>
          <a:xfrm>
            <a:off x="1596069" y="4552572"/>
            <a:ext cx="6416203" cy="646331"/>
          </a:xfrm>
          <a:prstGeom prst="rect">
            <a:avLst/>
          </a:prstGeom>
          <a:noFill/>
        </p:spPr>
        <p:txBody>
          <a:bodyPr wrap="square" rtlCol="0">
            <a:spAutoFit/>
          </a:bodyPr>
          <a:lstStyle/>
          <a:p>
            <a:pPr marL="285750" indent="-285750">
              <a:buFont typeface="Wingdings" panose="05000000000000000000" pitchFamily="2" charset="2"/>
              <a:buChar char="q"/>
            </a:pPr>
            <a:r>
              <a:rPr lang="fr-FR" dirty="0"/>
              <a:t>Il existe plusieurs fausses marques aujourd’hui et parfois nous ne pouvons pas distinguer a l’</a:t>
            </a:r>
            <a:r>
              <a:rPr lang="fr-FR" dirty="0" err="1"/>
              <a:t>oeil</a:t>
            </a:r>
            <a:r>
              <a:rPr lang="fr-FR" dirty="0"/>
              <a:t> humain</a:t>
            </a:r>
            <a:endParaRPr lang="en-US" dirty="0"/>
          </a:p>
        </p:txBody>
      </p:sp>
    </p:spTree>
    <p:extLst>
      <p:ext uri="{BB962C8B-B14F-4D97-AF65-F5344CB8AC3E}">
        <p14:creationId xmlns:p14="http://schemas.microsoft.com/office/powerpoint/2010/main" val="388951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22207" y="17502"/>
            <a:ext cx="3680816" cy="369332"/>
          </a:xfrm>
          <a:prstGeom prst="rect">
            <a:avLst/>
          </a:prstGeom>
          <a:noFill/>
        </p:spPr>
        <p:txBody>
          <a:bodyPr wrap="none" rtlCol="0">
            <a:spAutoFit/>
          </a:bodyPr>
          <a:lstStyle/>
          <a:p>
            <a:pPr algn="r"/>
            <a:r>
              <a:rPr lang="fr-FR" b="1" dirty="0">
                <a:solidFill>
                  <a:srgbClr val="5A595A"/>
                </a:solidFill>
              </a:rPr>
              <a:t>Contexte général et problématique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3" name="Slide Number Placeholder 12"/>
          <p:cNvSpPr txBox="1">
            <a:spLocks/>
          </p:cNvSpPr>
          <p:nvPr/>
        </p:nvSpPr>
        <p:spPr>
          <a:xfrm>
            <a:off x="11183816" y="6246055"/>
            <a:ext cx="87037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0552F6-8871-4138-BD6E-5B7E77D0B7BB}" type="slidenum">
              <a:rPr lang="en-US" sz="1800" smtClean="0"/>
              <a:t>6</a:t>
            </a:fld>
            <a:r>
              <a:rPr lang="en-US" sz="1800" dirty="0"/>
              <a:t>/38</a:t>
            </a:r>
          </a:p>
        </p:txBody>
      </p:sp>
      <p:pic>
        <p:nvPicPr>
          <p:cNvPr id="3" name="Image 2" descr="Une image contenant texte">
            <a:extLst>
              <a:ext uri="{FF2B5EF4-FFF2-40B4-BE49-F238E27FC236}">
                <a16:creationId xmlns:a16="http://schemas.microsoft.com/office/drawing/2014/main" id="{3E5E77C5-6EF6-746F-7014-C249284E5CE5}"/>
              </a:ext>
            </a:extLst>
          </p:cNvPr>
          <p:cNvPicPr>
            <a:picLocks noChangeAspect="1"/>
          </p:cNvPicPr>
          <p:nvPr/>
        </p:nvPicPr>
        <p:blipFill>
          <a:blip r:embed="rId3"/>
          <a:stretch>
            <a:fillRect/>
          </a:stretch>
        </p:blipFill>
        <p:spPr>
          <a:xfrm>
            <a:off x="1413823" y="1221038"/>
            <a:ext cx="10205181" cy="3930852"/>
          </a:xfrm>
          <a:prstGeom prst="rect">
            <a:avLst/>
          </a:prstGeom>
        </p:spPr>
      </p:pic>
      <p:sp>
        <p:nvSpPr>
          <p:cNvPr id="14" name="TextBox 2">
            <a:extLst>
              <a:ext uri="{FF2B5EF4-FFF2-40B4-BE49-F238E27FC236}">
                <a16:creationId xmlns:a16="http://schemas.microsoft.com/office/drawing/2014/main" id="{51ED5FC7-7B9C-11DE-6883-712FAF23F047}"/>
              </a:ext>
            </a:extLst>
          </p:cNvPr>
          <p:cNvSpPr txBox="1"/>
          <p:nvPr/>
        </p:nvSpPr>
        <p:spPr>
          <a:xfrm>
            <a:off x="5234501" y="5922903"/>
            <a:ext cx="1722998" cy="461665"/>
          </a:xfrm>
          <a:prstGeom prst="rect">
            <a:avLst/>
          </a:prstGeom>
          <a:noFill/>
        </p:spPr>
        <p:txBody>
          <a:bodyPr wrap="square" rtlCol="0">
            <a:spAutoFit/>
          </a:bodyPr>
          <a:lstStyle/>
          <a:p>
            <a:r>
              <a:rPr lang="fr-FR" sz="2400" dirty="0">
                <a:effectLst>
                  <a:outerShdw blurRad="38100" dist="38100" dir="2700000" algn="tl">
                    <a:srgbClr val="000000">
                      <a:alpha val="43137"/>
                    </a:srgbClr>
                  </a:outerShdw>
                </a:effectLst>
              </a:rPr>
              <a:t>Exemple (1)</a:t>
            </a:r>
          </a:p>
        </p:txBody>
      </p:sp>
    </p:spTree>
    <p:extLst>
      <p:ext uri="{BB962C8B-B14F-4D97-AF65-F5344CB8AC3E}">
        <p14:creationId xmlns:p14="http://schemas.microsoft.com/office/powerpoint/2010/main" val="295396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822207" y="17502"/>
            <a:ext cx="3680816" cy="369332"/>
          </a:xfrm>
          <a:prstGeom prst="rect">
            <a:avLst/>
          </a:prstGeom>
          <a:noFill/>
        </p:spPr>
        <p:txBody>
          <a:bodyPr wrap="none" rtlCol="0">
            <a:spAutoFit/>
          </a:bodyPr>
          <a:lstStyle/>
          <a:p>
            <a:pPr algn="r"/>
            <a:r>
              <a:rPr lang="fr-FR" b="1" dirty="0">
                <a:solidFill>
                  <a:srgbClr val="5A595A"/>
                </a:solidFill>
              </a:rPr>
              <a:t>Contexte général et problématique</a:t>
            </a:r>
          </a:p>
        </p:txBody>
      </p:sp>
      <p:cxnSp>
        <p:nvCxnSpPr>
          <p:cNvPr id="13" name="Straight Connector 12"/>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8" name="Slide Number Placeholder 12"/>
          <p:cNvSpPr txBox="1">
            <a:spLocks/>
          </p:cNvSpPr>
          <p:nvPr/>
        </p:nvSpPr>
        <p:spPr>
          <a:xfrm>
            <a:off x="11183816" y="6246055"/>
            <a:ext cx="87037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21FF42-870D-4972-8FD8-137DDCEA3438}" type="slidenum">
              <a:rPr lang="en-US" sz="1800" smtClean="0"/>
              <a:t>7</a:t>
            </a:fld>
            <a:r>
              <a:rPr lang="en-US" sz="1800" dirty="0"/>
              <a:t>/38</a:t>
            </a:r>
          </a:p>
        </p:txBody>
      </p:sp>
      <p:pic>
        <p:nvPicPr>
          <p:cNvPr id="3" name="Image 2">
            <a:extLst>
              <a:ext uri="{FF2B5EF4-FFF2-40B4-BE49-F238E27FC236}">
                <a16:creationId xmlns:a16="http://schemas.microsoft.com/office/drawing/2014/main" id="{A924CE86-8F52-52FB-C3AE-91CE1D463C9E}"/>
              </a:ext>
            </a:extLst>
          </p:cNvPr>
          <p:cNvPicPr>
            <a:picLocks noChangeAspect="1"/>
          </p:cNvPicPr>
          <p:nvPr/>
        </p:nvPicPr>
        <p:blipFill>
          <a:blip r:embed="rId3"/>
          <a:stretch>
            <a:fillRect/>
          </a:stretch>
        </p:blipFill>
        <p:spPr>
          <a:xfrm>
            <a:off x="1819713" y="491054"/>
            <a:ext cx="9446456" cy="5155562"/>
          </a:xfrm>
          <a:prstGeom prst="rect">
            <a:avLst/>
          </a:prstGeom>
        </p:spPr>
      </p:pic>
      <p:sp>
        <p:nvSpPr>
          <p:cNvPr id="6" name="TextBox 2">
            <a:extLst>
              <a:ext uri="{FF2B5EF4-FFF2-40B4-BE49-F238E27FC236}">
                <a16:creationId xmlns:a16="http://schemas.microsoft.com/office/drawing/2014/main" id="{F1E6D23C-E058-7E74-6AB0-4737D6427985}"/>
              </a:ext>
            </a:extLst>
          </p:cNvPr>
          <p:cNvSpPr txBox="1"/>
          <p:nvPr/>
        </p:nvSpPr>
        <p:spPr>
          <a:xfrm>
            <a:off x="5234501" y="5922903"/>
            <a:ext cx="1722998" cy="461665"/>
          </a:xfrm>
          <a:prstGeom prst="rect">
            <a:avLst/>
          </a:prstGeom>
          <a:noFill/>
        </p:spPr>
        <p:txBody>
          <a:bodyPr wrap="square" rtlCol="0">
            <a:spAutoFit/>
          </a:bodyPr>
          <a:lstStyle/>
          <a:p>
            <a:r>
              <a:rPr lang="fr-FR" sz="2400" dirty="0">
                <a:effectLst>
                  <a:outerShdw blurRad="38100" dist="38100" dir="2700000" algn="tl">
                    <a:srgbClr val="000000">
                      <a:alpha val="43137"/>
                    </a:srgbClr>
                  </a:outerShdw>
                </a:effectLst>
              </a:rPr>
              <a:t>Exemple (2)</a:t>
            </a:r>
          </a:p>
        </p:txBody>
      </p:sp>
    </p:spTree>
    <p:extLst>
      <p:ext uri="{BB962C8B-B14F-4D97-AF65-F5344CB8AC3E}">
        <p14:creationId xmlns:p14="http://schemas.microsoft.com/office/powerpoint/2010/main" val="119292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22207" y="17502"/>
            <a:ext cx="3680816" cy="369332"/>
          </a:xfrm>
          <a:prstGeom prst="rect">
            <a:avLst/>
          </a:prstGeom>
          <a:noFill/>
        </p:spPr>
        <p:txBody>
          <a:bodyPr wrap="none" rtlCol="0">
            <a:spAutoFit/>
          </a:bodyPr>
          <a:lstStyle/>
          <a:p>
            <a:pPr algn="r"/>
            <a:r>
              <a:rPr lang="fr-FR" b="1" dirty="0">
                <a:solidFill>
                  <a:srgbClr val="5A595A"/>
                </a:solidFill>
              </a:rPr>
              <a:t>Contexte général et problématique</a:t>
            </a:r>
          </a:p>
        </p:txBody>
      </p:sp>
      <p:cxnSp>
        <p:nvCxnSpPr>
          <p:cNvPr id="10" name="Straight Connector 9"/>
          <p:cNvCxnSpPr/>
          <p:nvPr/>
        </p:nvCxnSpPr>
        <p:spPr>
          <a:xfrm flipH="1">
            <a:off x="1484310" y="369332"/>
            <a:ext cx="10018713"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2" name="Slide Number Placeholder 12"/>
          <p:cNvSpPr txBox="1">
            <a:spLocks/>
          </p:cNvSpPr>
          <p:nvPr/>
        </p:nvSpPr>
        <p:spPr>
          <a:xfrm>
            <a:off x="11183816" y="6246055"/>
            <a:ext cx="87037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44E4FA-6ADD-4A19-8D57-202199099593}" type="slidenum">
              <a:rPr lang="en-US" sz="1800" smtClean="0"/>
              <a:t>8</a:t>
            </a:fld>
            <a:r>
              <a:rPr lang="en-US" sz="1800" dirty="0"/>
              <a:t>/38</a:t>
            </a:r>
          </a:p>
        </p:txBody>
      </p:sp>
      <p:pic>
        <p:nvPicPr>
          <p:cNvPr id="3" name="Image 2" descr="Une image contenant texte&#10;&#10;Description générée automatiquement">
            <a:extLst>
              <a:ext uri="{FF2B5EF4-FFF2-40B4-BE49-F238E27FC236}">
                <a16:creationId xmlns:a16="http://schemas.microsoft.com/office/drawing/2014/main" id="{C22435CC-85D8-609D-B536-D13842F67D1C}"/>
              </a:ext>
            </a:extLst>
          </p:cNvPr>
          <p:cNvPicPr>
            <a:picLocks noChangeAspect="1"/>
          </p:cNvPicPr>
          <p:nvPr/>
        </p:nvPicPr>
        <p:blipFill>
          <a:blip r:embed="rId3"/>
          <a:stretch>
            <a:fillRect/>
          </a:stretch>
        </p:blipFill>
        <p:spPr>
          <a:xfrm>
            <a:off x="1911153" y="935097"/>
            <a:ext cx="8633548" cy="4762695"/>
          </a:xfrm>
          <a:prstGeom prst="rect">
            <a:avLst/>
          </a:prstGeom>
          <a:ln>
            <a:solidFill>
              <a:srgbClr val="FF0000"/>
            </a:solidFill>
          </a:ln>
        </p:spPr>
      </p:pic>
      <p:sp>
        <p:nvSpPr>
          <p:cNvPr id="19" name="TextBox 2">
            <a:extLst>
              <a:ext uri="{FF2B5EF4-FFF2-40B4-BE49-F238E27FC236}">
                <a16:creationId xmlns:a16="http://schemas.microsoft.com/office/drawing/2014/main" id="{BD4CC6A3-ACED-2D39-F3FD-15680344CFAD}"/>
              </a:ext>
            </a:extLst>
          </p:cNvPr>
          <p:cNvSpPr txBox="1"/>
          <p:nvPr/>
        </p:nvSpPr>
        <p:spPr>
          <a:xfrm>
            <a:off x="5234501" y="5922903"/>
            <a:ext cx="1722998" cy="461665"/>
          </a:xfrm>
          <a:prstGeom prst="rect">
            <a:avLst/>
          </a:prstGeom>
          <a:noFill/>
        </p:spPr>
        <p:txBody>
          <a:bodyPr wrap="square" rtlCol="0">
            <a:spAutoFit/>
          </a:bodyPr>
          <a:lstStyle/>
          <a:p>
            <a:r>
              <a:rPr lang="fr-FR" sz="2400" dirty="0">
                <a:effectLst>
                  <a:outerShdw blurRad="38100" dist="38100" dir="2700000" algn="tl">
                    <a:srgbClr val="000000">
                      <a:alpha val="43137"/>
                    </a:srgbClr>
                  </a:outerShdw>
                </a:effectLst>
              </a:rPr>
              <a:t>Exemple (3)</a:t>
            </a:r>
          </a:p>
        </p:txBody>
      </p:sp>
    </p:spTree>
    <p:extLst>
      <p:ext uri="{BB962C8B-B14F-4D97-AF65-F5344CB8AC3E}">
        <p14:creationId xmlns:p14="http://schemas.microsoft.com/office/powerpoint/2010/main" val="52315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82351" y="2884773"/>
            <a:ext cx="9073661" cy="1839130"/>
            <a:chOff x="916601" y="1112036"/>
            <a:chExt cx="8606289" cy="556018"/>
          </a:xfrm>
          <a:scene3d>
            <a:camera prst="orthographicFront">
              <a:rot lat="0" lon="0" rev="0"/>
            </a:camera>
            <a:lightRig rig="contrasting" dir="t">
              <a:rot lat="0" lon="0" rev="1200000"/>
            </a:lightRig>
          </a:scene3d>
        </p:grpSpPr>
        <p:sp>
          <p:nvSpPr>
            <p:cNvPr id="9" name="Rectangle 8"/>
            <p:cNvSpPr/>
            <p:nvPr/>
          </p:nvSpPr>
          <p:spPr>
            <a:xfrm>
              <a:off x="916601" y="1112036"/>
              <a:ext cx="8606289" cy="556018"/>
            </a:xfrm>
            <a:prstGeom prst="rect">
              <a:avLst/>
            </a:prstGeom>
            <a:solidFill>
              <a:srgbClr val="A25F0E"/>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50000"/>
                <a:hueOff val="-215395"/>
                <a:satOff val="-860"/>
                <a:lumOff val="15046"/>
                <a:alphaOff val="0"/>
              </a:schemeClr>
            </a:effectRef>
            <a:fontRef idx="minor">
              <a:schemeClr val="lt1"/>
            </a:fontRef>
          </p:style>
        </p:sp>
        <p:sp>
          <p:nvSpPr>
            <p:cNvPr id="10" name="Rectangle 9"/>
            <p:cNvSpPr/>
            <p:nvPr/>
          </p:nvSpPr>
          <p:spPr>
            <a:xfrm>
              <a:off x="1741593" y="1112036"/>
              <a:ext cx="7781296" cy="5560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41340" tIns="60960" rIns="60960" bIns="60960" numCol="1" spcCol="1270" anchor="ctr" anchorCtr="0">
              <a:noAutofit/>
            </a:bodyPr>
            <a:lstStyle/>
            <a:p>
              <a:pPr lvl="0"/>
              <a:r>
                <a:rPr lang="fr-FR" sz="4000" dirty="0"/>
                <a:t>Solution proposée</a:t>
              </a:r>
              <a:endParaRPr lang="en-US" sz="4000" dirty="0"/>
            </a:p>
          </p:txBody>
        </p:sp>
      </p:grpSp>
      <p:sp>
        <p:nvSpPr>
          <p:cNvPr id="6" name="Oval 5"/>
          <p:cNvSpPr/>
          <p:nvPr/>
        </p:nvSpPr>
        <p:spPr>
          <a:xfrm>
            <a:off x="1280160" y="2405575"/>
            <a:ext cx="2743200" cy="2743200"/>
          </a:xfrm>
          <a:prstGeom prst="ellipse">
            <a:avLst/>
          </a:prstGeom>
          <a:ln w="38100">
            <a:solidFill>
              <a:srgbClr val="A55D1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2" descr="http://eactions.info/wp-content/uploads/2013/05/website-analyse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82" r="1282"/>
          <a:stretch/>
        </p:blipFill>
        <p:spPr bwMode="auto">
          <a:xfrm>
            <a:off x="1334652" y="2180491"/>
            <a:ext cx="2668370" cy="2949009"/>
          </a:xfrm>
          <a:prstGeom prst="ellipse">
            <a:avLst/>
          </a:prstGeom>
          <a:noFill/>
          <a:extLst>
            <a:ext uri="{909E8E84-426E-40DD-AFC4-6F175D3DCCD1}">
              <a14:hiddenFill xmlns:a14="http://schemas.microsoft.com/office/drawing/2010/main">
                <a:solidFill>
                  <a:srgbClr val="FFFFFF"/>
                </a:solidFill>
              </a14:hiddenFill>
            </a:ext>
          </a:extLst>
        </p:spPr>
      </p:pic>
      <p:sp>
        <p:nvSpPr>
          <p:cNvPr id="12" name="Slide Number Placeholder 12"/>
          <p:cNvSpPr txBox="1">
            <a:spLocks/>
          </p:cNvSpPr>
          <p:nvPr/>
        </p:nvSpPr>
        <p:spPr>
          <a:xfrm>
            <a:off x="11096786" y="6246055"/>
            <a:ext cx="957406" cy="547029"/>
          </a:xfrm>
          <a:prstGeom prst="teardrop">
            <a:avLst/>
          </a:prstGeom>
          <a:ln w="28575">
            <a:solidFill>
              <a:schemeClr val="accent1">
                <a:lumMod val="50000"/>
              </a:schemeClr>
            </a:solid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35E6EEF-E98A-494B-99E3-A0B943A0C213}" type="slidenum">
              <a:rPr lang="en-US" sz="1800" smtClean="0"/>
              <a:t>9</a:t>
            </a:fld>
            <a:r>
              <a:rPr lang="en-US" sz="1800" dirty="0"/>
              <a:t>/38</a:t>
            </a:r>
          </a:p>
        </p:txBody>
      </p:sp>
    </p:spTree>
    <p:extLst>
      <p:ext uri="{BB962C8B-B14F-4D97-AF65-F5344CB8AC3E}">
        <p14:creationId xmlns:p14="http://schemas.microsoft.com/office/powerpoint/2010/main" val="12751438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TC103457496[[fn=Parallax]]</Template>
  <TotalTime>16979</TotalTime>
  <Words>2420</Words>
  <Application>Microsoft Office PowerPoint</Application>
  <PresentationFormat>Grand écran</PresentationFormat>
  <Paragraphs>312</Paragraphs>
  <Slides>40</Slides>
  <Notes>40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40</vt:i4>
      </vt:variant>
    </vt:vector>
  </HeadingPairs>
  <TitlesOfParts>
    <vt:vector size="51" baseType="lpstr">
      <vt:lpstr>Abadi</vt:lpstr>
      <vt:lpstr>Adobe Garamond Pro Bold</vt:lpstr>
      <vt:lpstr>Arial</vt:lpstr>
      <vt:lpstr>Calibri</vt:lpstr>
      <vt:lpstr>Corbel</vt:lpstr>
      <vt:lpstr>French Script MT</vt:lpstr>
      <vt:lpstr>NimbusRomNo9L-Medi</vt:lpstr>
      <vt:lpstr>NimbusRomNo9L-Regu</vt:lpstr>
      <vt:lpstr>source-serif-pro</vt:lpstr>
      <vt:lpstr>Wingdings</vt:lpstr>
      <vt:lpstr>Parallax</vt:lpstr>
      <vt:lpstr>   DÉPLOIEMENT D'UN MODÈLE DE DÉTECTION ET RECONNAISSANCE DES LOGOS DANS UNE APPLICATION MOBILE</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Perspective du projet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Librairie de traitement vidéo visant à prévisualiser  le rendu d’une gravure en réalité augmentée</dc:title>
  <dc:creator>Rihab Ben Rhouma</dc:creator>
  <cp:lastModifiedBy>adel sidi med</cp:lastModifiedBy>
  <cp:revision>171</cp:revision>
  <dcterms:created xsi:type="dcterms:W3CDTF">2013-09-22T10:57:27Z</dcterms:created>
  <dcterms:modified xsi:type="dcterms:W3CDTF">2022-12-23T21:20:09Z</dcterms:modified>
</cp:coreProperties>
</file>